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6" r:id="rId3"/>
  </p:sldIdLst>
  <p:sldSz cx="10693400" cy="15113000"/>
  <p:notesSz cx="6858000" cy="9144000"/>
  <p:embeddedFontLst>
    <p:embeddedFont>
      <p:font typeface="Arial Nova" panose="020B0504020202020204" pitchFamily="34" charset="0"/>
      <p:regular r:id="rId4"/>
      <p:bold r:id="rId5"/>
      <p:italic r:id="rId6"/>
      <p:boldItalic r:id="rId7"/>
    </p:embeddedFont>
    <p:embeddedFont>
      <p:font typeface="Canva Sans" panose="020B0604020202020204" charset="0"/>
      <p:regular r:id="rId8"/>
    </p:embeddedFont>
    <p:embeddedFont>
      <p:font typeface="Canva Sans Bold" panose="020B0604020202020204" charset="0"/>
      <p:regular r:id="rId9"/>
    </p:embeddedFont>
    <p:embeddedFont>
      <p:font typeface="Gordita" panose="020B0604020202020204" charset="0"/>
      <p:regular r:id="rId10"/>
    </p:embeddedFont>
    <p:embeddedFont>
      <p:font typeface="Gordita Bold" panose="020B0604020202020204" charset="0"/>
      <p:regular r:id="rId11"/>
    </p:embeddedFont>
    <p:embeddedFont>
      <p:font typeface="Playpen Sans" panose="020B0604020202020204" charset="0"/>
      <p:regular r:id="rId12"/>
    </p:embeddedFont>
  </p:embeddedFontLst>
  <p:defaultTextStyle>
    <a:defPPr>
      <a:defRPr lang="en-US"/>
    </a:defPPr>
    <a:lvl1pPr marL="0" algn="l" defTabSz="914335" rtl="0" eaLnBrk="1" latinLnBrk="0" hangingPunct="1">
      <a:defRPr sz="1799" kern="1200">
        <a:solidFill>
          <a:schemeClr val="tx1"/>
        </a:solidFill>
        <a:latin typeface="+mn-lt"/>
        <a:ea typeface="+mn-ea"/>
        <a:cs typeface="+mn-cs"/>
      </a:defRPr>
    </a:lvl1pPr>
    <a:lvl2pPr marL="457167" algn="l" defTabSz="914335" rtl="0" eaLnBrk="1" latinLnBrk="0" hangingPunct="1">
      <a:defRPr sz="1799" kern="1200">
        <a:solidFill>
          <a:schemeClr val="tx1"/>
        </a:solidFill>
        <a:latin typeface="+mn-lt"/>
        <a:ea typeface="+mn-ea"/>
        <a:cs typeface="+mn-cs"/>
      </a:defRPr>
    </a:lvl2pPr>
    <a:lvl3pPr marL="914335" algn="l" defTabSz="914335" rtl="0" eaLnBrk="1" latinLnBrk="0" hangingPunct="1">
      <a:defRPr sz="1799" kern="1200">
        <a:solidFill>
          <a:schemeClr val="tx1"/>
        </a:solidFill>
        <a:latin typeface="+mn-lt"/>
        <a:ea typeface="+mn-ea"/>
        <a:cs typeface="+mn-cs"/>
      </a:defRPr>
    </a:lvl3pPr>
    <a:lvl4pPr marL="1371502" algn="l" defTabSz="914335" rtl="0" eaLnBrk="1" latinLnBrk="0" hangingPunct="1">
      <a:defRPr sz="1799" kern="1200">
        <a:solidFill>
          <a:schemeClr val="tx1"/>
        </a:solidFill>
        <a:latin typeface="+mn-lt"/>
        <a:ea typeface="+mn-ea"/>
        <a:cs typeface="+mn-cs"/>
      </a:defRPr>
    </a:lvl4pPr>
    <a:lvl5pPr marL="1828670" algn="l" defTabSz="914335" rtl="0" eaLnBrk="1" latinLnBrk="0" hangingPunct="1">
      <a:defRPr sz="1799" kern="1200">
        <a:solidFill>
          <a:schemeClr val="tx1"/>
        </a:solidFill>
        <a:latin typeface="+mn-lt"/>
        <a:ea typeface="+mn-ea"/>
        <a:cs typeface="+mn-cs"/>
      </a:defRPr>
    </a:lvl5pPr>
    <a:lvl6pPr marL="2285839" algn="l" defTabSz="914335" rtl="0" eaLnBrk="1" latinLnBrk="0" hangingPunct="1">
      <a:defRPr sz="1799" kern="1200">
        <a:solidFill>
          <a:schemeClr val="tx1"/>
        </a:solidFill>
        <a:latin typeface="+mn-lt"/>
        <a:ea typeface="+mn-ea"/>
        <a:cs typeface="+mn-cs"/>
      </a:defRPr>
    </a:lvl6pPr>
    <a:lvl7pPr marL="2743006" algn="l" defTabSz="914335" rtl="0" eaLnBrk="1" latinLnBrk="0" hangingPunct="1">
      <a:defRPr sz="1799" kern="1200">
        <a:solidFill>
          <a:schemeClr val="tx1"/>
        </a:solidFill>
        <a:latin typeface="+mn-lt"/>
        <a:ea typeface="+mn-ea"/>
        <a:cs typeface="+mn-cs"/>
      </a:defRPr>
    </a:lvl7pPr>
    <a:lvl8pPr marL="3200174" algn="l" defTabSz="914335" rtl="0" eaLnBrk="1" latinLnBrk="0" hangingPunct="1">
      <a:defRPr sz="1799" kern="1200">
        <a:solidFill>
          <a:schemeClr val="tx1"/>
        </a:solidFill>
        <a:latin typeface="+mn-lt"/>
        <a:ea typeface="+mn-ea"/>
        <a:cs typeface="+mn-cs"/>
      </a:defRPr>
    </a:lvl8pPr>
    <a:lvl9pPr marL="3657341" algn="l" defTabSz="914335"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25" d="100"/>
          <a:sy n="125" d="100"/>
        </p:scale>
        <p:origin x="-702" y="-9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7"/>
            <a:ext cx="7772401" cy="1470025"/>
          </a:xfrm>
        </p:spPr>
        <p:txBody>
          <a:bodyPr/>
          <a:lstStyle/>
          <a:p>
            <a:r>
              <a:rPr lang="en-US"/>
              <a:t>Click to edit Master title style</a:t>
            </a:r>
          </a:p>
        </p:txBody>
      </p:sp>
      <p:sp>
        <p:nvSpPr>
          <p:cNvPr id="3" name="Subtitle 2"/>
          <p:cNvSpPr>
            <a:spLocks noGrp="1"/>
          </p:cNvSpPr>
          <p:nvPr>
            <p:ph type="subTitle" idx="1"/>
          </p:nvPr>
        </p:nvSpPr>
        <p:spPr>
          <a:xfrm>
            <a:off x="1371601" y="3886201"/>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39"/>
            <a:ext cx="6019799"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1"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6"/>
            <a:ext cx="7772401"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2"/>
            <a:ext cx="404018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2"/>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73052"/>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1" y="1600200"/>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1/7/2025</a:t>
            </a:fld>
            <a:endParaRPr lang="en-US"/>
          </a:p>
        </p:txBody>
      </p:sp>
      <p:sp>
        <p:nvSpPr>
          <p:cNvPr id="5" name="Footer Placeholder 4"/>
          <p:cNvSpPr>
            <a:spLocks noGrp="1"/>
          </p:cNvSpPr>
          <p:nvPr>
            <p:ph type="ftr" sz="quarter" idx="3"/>
          </p:nvPr>
        </p:nvSpPr>
        <p:spPr>
          <a:xfrm>
            <a:off x="3124201" y="6356350"/>
            <a:ext cx="2895601"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14381C-FBD9-249C-6272-5DC7771EE40F}"/>
              </a:ext>
            </a:extLst>
          </p:cNvPr>
          <p:cNvSpPr txBox="1"/>
          <p:nvPr/>
        </p:nvSpPr>
        <p:spPr>
          <a:xfrm>
            <a:off x="927100" y="4885314"/>
            <a:ext cx="8915400" cy="7136056"/>
          </a:xfrm>
          <a:prstGeom prst="rect">
            <a:avLst/>
          </a:prstGeom>
          <a:noFill/>
        </p:spPr>
        <p:txBody>
          <a:bodyPr wrap="square">
            <a:spAutoFit/>
          </a:bodyPr>
          <a:lstStyle/>
          <a:p>
            <a:pPr>
              <a:lnSpc>
                <a:spcPct val="107000"/>
              </a:lnSpc>
              <a:spcAft>
                <a:spcPts val="800"/>
              </a:spcAft>
            </a:pPr>
            <a:r>
              <a:rPr lang="en-US" sz="2000" b="1" dirty="0">
                <a:effectLst/>
                <a:ea typeface="Times New Roman" panose="02020603050405020304" pitchFamily="18" charset="0"/>
                <a:cs typeface="Arial" panose="020B0604020202020204" pitchFamily="34" charset="0"/>
              </a:rPr>
              <a:t>Poster Format:</a:t>
            </a:r>
            <a:endParaRPr lang="en-MY" sz="2000" dirty="0">
              <a:effectLst/>
              <a:ea typeface="Times New Roman" panose="02020603050405020304" pitchFamily="18" charset="0"/>
              <a:cs typeface="Arial" panose="020B0604020202020204" pitchFamily="34" charset="0"/>
            </a:endParaRPr>
          </a:p>
          <a:p>
            <a:pPr algn="just">
              <a:lnSpc>
                <a:spcPct val="115000"/>
              </a:lnSpc>
              <a:spcAft>
                <a:spcPts val="800"/>
              </a:spcAft>
            </a:pPr>
            <a:r>
              <a:rPr lang="en-MY" sz="2000" dirty="0">
                <a:effectLst/>
                <a:ea typeface="Times New Roman" panose="02020603050405020304" pitchFamily="18" charset="0"/>
                <a:cs typeface="Arial" panose="020B0604020202020204" pitchFamily="34" charset="0"/>
              </a:rPr>
              <a:t>Each poster must follow the following specifications:</a:t>
            </a:r>
          </a:p>
          <a:p>
            <a:pPr algn="just">
              <a:lnSpc>
                <a:spcPct val="115000"/>
              </a:lnSpc>
              <a:spcAft>
                <a:spcPts val="800"/>
              </a:spcAft>
            </a:pPr>
            <a:r>
              <a:rPr lang="en-MY" sz="2000" dirty="0">
                <a:effectLst/>
                <a:ea typeface="Times New Roman" panose="02020603050405020304" pitchFamily="18" charset="0"/>
                <a:cs typeface="Arial" panose="020B0604020202020204" pitchFamily="34" charset="0"/>
              </a:rPr>
              <a:t> </a:t>
            </a:r>
          </a:p>
          <a:p>
            <a:pPr marL="342900" lvl="0" indent="-342900" algn="just">
              <a:lnSpc>
                <a:spcPct val="115000"/>
              </a:lnSpc>
              <a:spcAft>
                <a:spcPts val="800"/>
              </a:spcAft>
              <a:buFont typeface="+mj-lt"/>
              <a:buAutoNum type="arabicPeriod"/>
              <a:tabLst>
                <a:tab pos="457200" algn="l"/>
              </a:tabLst>
            </a:pPr>
            <a:r>
              <a:rPr lang="en-MY" sz="2000" dirty="0">
                <a:effectLst/>
                <a:ea typeface="Times New Roman" panose="02020603050405020304" pitchFamily="18" charset="0"/>
                <a:cs typeface="Arial" panose="020B0604020202020204" pitchFamily="34" charset="0"/>
              </a:rPr>
              <a:t>Each participation </a:t>
            </a:r>
            <a:r>
              <a:rPr lang="en-MY" sz="2000" b="1" dirty="0">
                <a:effectLst/>
                <a:ea typeface="Times New Roman" panose="02020603050405020304" pitchFamily="18" charset="0"/>
                <a:cs typeface="Arial" panose="020B0604020202020204" pitchFamily="34" charset="0"/>
              </a:rPr>
              <a:t>MUST</a:t>
            </a:r>
            <a:r>
              <a:rPr lang="en-MY" sz="2000" dirty="0">
                <a:effectLst/>
                <a:ea typeface="Times New Roman" panose="02020603050405020304" pitchFamily="18" charset="0"/>
                <a:cs typeface="Arial" panose="020B0604020202020204" pitchFamily="34" charset="0"/>
              </a:rPr>
              <a:t> prepare </a:t>
            </a:r>
            <a:r>
              <a:rPr lang="en-MY" sz="2000" b="1" dirty="0">
                <a:effectLst/>
                <a:ea typeface="Times New Roman" panose="02020603050405020304" pitchFamily="18" charset="0"/>
                <a:cs typeface="Arial" panose="020B0604020202020204" pitchFamily="34" charset="0"/>
              </a:rPr>
              <a:t>ONE (1)</a:t>
            </a:r>
            <a:r>
              <a:rPr lang="en-MY" sz="2000" dirty="0">
                <a:effectLst/>
                <a:ea typeface="Times New Roman" panose="02020603050405020304" pitchFamily="18" charset="0"/>
                <a:cs typeface="Arial" panose="020B0604020202020204" pitchFamily="34" charset="0"/>
              </a:rPr>
              <a:t> poster.</a:t>
            </a:r>
          </a:p>
          <a:p>
            <a:pPr marL="342900" lvl="0" indent="-342900" algn="just">
              <a:lnSpc>
                <a:spcPct val="115000"/>
              </a:lnSpc>
              <a:spcAft>
                <a:spcPts val="800"/>
              </a:spcAft>
              <a:buFont typeface="+mj-lt"/>
              <a:buAutoNum type="arabicPeriod"/>
              <a:tabLst>
                <a:tab pos="457200" algn="l"/>
              </a:tabLst>
            </a:pPr>
            <a:r>
              <a:rPr lang="en-MY" sz="2000" dirty="0">
                <a:effectLst/>
                <a:ea typeface="Times New Roman" panose="02020603050405020304" pitchFamily="18" charset="0"/>
                <a:cs typeface="Arial" panose="020B0604020202020204" pitchFamily="34" charset="0"/>
              </a:rPr>
              <a:t>The poster must be in </a:t>
            </a:r>
            <a:r>
              <a:rPr lang="en-MY" sz="2000" b="1" dirty="0">
                <a:effectLst/>
                <a:ea typeface="Times New Roman" panose="02020603050405020304" pitchFamily="18" charset="0"/>
                <a:cs typeface="Arial" panose="020B0604020202020204" pitchFamily="34" charset="0"/>
              </a:rPr>
              <a:t>A3 size (</a:t>
            </a:r>
            <a:r>
              <a:rPr lang="en-US" sz="2000" b="1" dirty="0">
                <a:effectLst/>
                <a:ea typeface="Times New Roman" panose="02020603050405020304" pitchFamily="18" charset="0"/>
                <a:cs typeface="Arial" panose="020B0604020202020204" pitchFamily="34" charset="0"/>
              </a:rPr>
              <a:t>297mm x 420 mm</a:t>
            </a:r>
            <a:r>
              <a:rPr lang="en-MY" sz="2000" b="1" dirty="0">
                <a:effectLst/>
                <a:ea typeface="Times New Roman" panose="02020603050405020304" pitchFamily="18" charset="0"/>
                <a:cs typeface="Arial" panose="020B0604020202020204" pitchFamily="34" charset="0"/>
              </a:rPr>
              <a:t>)</a:t>
            </a:r>
            <a:r>
              <a:rPr lang="en-MY" sz="2000" dirty="0">
                <a:effectLst/>
                <a:ea typeface="Times New Roman" panose="02020603050405020304" pitchFamily="18" charset="0"/>
                <a:cs typeface="Arial" panose="020B0604020202020204" pitchFamily="34" charset="0"/>
              </a:rPr>
              <a:t>.</a:t>
            </a:r>
          </a:p>
          <a:p>
            <a:pPr marL="342900" lvl="0" indent="-342900" algn="just">
              <a:lnSpc>
                <a:spcPct val="115000"/>
              </a:lnSpc>
              <a:spcAft>
                <a:spcPts val="800"/>
              </a:spcAft>
              <a:buFont typeface="+mj-lt"/>
              <a:buAutoNum type="arabicPeriod"/>
              <a:tabLst>
                <a:tab pos="457200" algn="l"/>
              </a:tabLst>
            </a:pPr>
            <a:r>
              <a:rPr lang="en-MY" sz="2000" dirty="0">
                <a:effectLst/>
                <a:ea typeface="Times New Roman" panose="02020603050405020304" pitchFamily="18" charset="0"/>
                <a:cs typeface="Arial" panose="020B0604020202020204" pitchFamily="34" charset="0"/>
              </a:rPr>
              <a:t>The Poster must include the following mandatory sections:</a:t>
            </a:r>
          </a:p>
          <a:p>
            <a:pPr marL="742950" lvl="1" indent="-285750" algn="just">
              <a:lnSpc>
                <a:spcPct val="115000"/>
              </a:lnSpc>
              <a:buFont typeface="Symbol" panose="05050102010706020507" pitchFamily="18" charset="2"/>
              <a:buChar char=""/>
            </a:pPr>
            <a:r>
              <a:rPr lang="en-US" sz="2000" dirty="0">
                <a:effectLst/>
                <a:ea typeface="Times New Roman" panose="02020603050405020304" pitchFamily="18" charset="0"/>
                <a:cs typeface="Arial" panose="020B0604020202020204" pitchFamily="34" charset="0"/>
              </a:rPr>
              <a:t>Title of Research/Project/Innovation</a:t>
            </a:r>
            <a:endParaRPr lang="en-MY" sz="2000" dirty="0">
              <a:effectLst/>
              <a:ea typeface="Times New Roman" panose="02020603050405020304" pitchFamily="18" charset="0"/>
              <a:cs typeface="Arial" panose="020B0604020202020204" pitchFamily="34" charset="0"/>
            </a:endParaRPr>
          </a:p>
          <a:p>
            <a:pPr marL="742950" lvl="1" indent="-285750" algn="just">
              <a:lnSpc>
                <a:spcPct val="115000"/>
              </a:lnSpc>
              <a:buFont typeface="Symbol" panose="05050102010706020507" pitchFamily="18" charset="2"/>
              <a:buChar char=""/>
            </a:pPr>
            <a:r>
              <a:rPr lang="en-US" sz="2000" dirty="0">
                <a:effectLst/>
                <a:ea typeface="Times New Roman" panose="02020603050405020304" pitchFamily="18" charset="0"/>
                <a:cs typeface="Arial" panose="020B0604020202020204" pitchFamily="34" charset="0"/>
              </a:rPr>
              <a:t>Group Members/Institution</a:t>
            </a:r>
            <a:endParaRPr lang="en-MY" sz="2000" dirty="0">
              <a:effectLst/>
              <a:ea typeface="Times New Roman" panose="02020603050405020304" pitchFamily="18" charset="0"/>
              <a:cs typeface="Arial" panose="020B0604020202020204" pitchFamily="34" charset="0"/>
            </a:endParaRPr>
          </a:p>
          <a:p>
            <a:pPr marL="742950" lvl="1" indent="-285750" algn="just">
              <a:lnSpc>
                <a:spcPct val="115000"/>
              </a:lnSpc>
              <a:buFont typeface="Symbol" panose="05050102010706020507" pitchFamily="18" charset="2"/>
              <a:buChar char=""/>
            </a:pPr>
            <a:r>
              <a:rPr lang="en-US" sz="2000" dirty="0">
                <a:effectLst/>
                <a:ea typeface="Times New Roman" panose="02020603050405020304" pitchFamily="18" charset="0"/>
                <a:cs typeface="Arial" panose="020B0604020202020204" pitchFamily="34" charset="0"/>
              </a:rPr>
              <a:t>Introduction/Problem Statement</a:t>
            </a:r>
            <a:endParaRPr lang="en-MY" sz="2000" dirty="0">
              <a:effectLst/>
              <a:ea typeface="Times New Roman" panose="02020603050405020304" pitchFamily="18" charset="0"/>
              <a:cs typeface="Arial" panose="020B0604020202020204" pitchFamily="34" charset="0"/>
            </a:endParaRPr>
          </a:p>
          <a:p>
            <a:pPr marL="742950" lvl="1" indent="-285750" algn="just">
              <a:lnSpc>
                <a:spcPct val="115000"/>
              </a:lnSpc>
              <a:buFont typeface="Symbol" panose="05050102010706020507" pitchFamily="18" charset="2"/>
              <a:buChar char=""/>
            </a:pPr>
            <a:r>
              <a:rPr lang="en-US" sz="2000" dirty="0">
                <a:effectLst/>
                <a:ea typeface="Times New Roman" panose="02020603050405020304" pitchFamily="18" charset="0"/>
                <a:cs typeface="Arial" panose="020B0604020202020204" pitchFamily="34" charset="0"/>
              </a:rPr>
              <a:t>Research/Project/Innovation Objective</a:t>
            </a:r>
            <a:endParaRPr lang="en-MY" sz="2000" dirty="0">
              <a:effectLst/>
              <a:ea typeface="Times New Roman" panose="02020603050405020304" pitchFamily="18" charset="0"/>
              <a:cs typeface="Arial" panose="020B0604020202020204" pitchFamily="34" charset="0"/>
            </a:endParaRPr>
          </a:p>
          <a:p>
            <a:pPr marL="742950" lvl="1" indent="-285750" algn="just">
              <a:lnSpc>
                <a:spcPct val="115000"/>
              </a:lnSpc>
              <a:buFont typeface="Symbol" panose="05050102010706020507" pitchFamily="18" charset="2"/>
              <a:buChar char=""/>
            </a:pPr>
            <a:r>
              <a:rPr lang="en-US" sz="2000" dirty="0">
                <a:effectLst/>
                <a:ea typeface="Times New Roman" panose="02020603050405020304" pitchFamily="18" charset="0"/>
                <a:cs typeface="Arial" panose="020B0604020202020204" pitchFamily="34" charset="0"/>
              </a:rPr>
              <a:t>Methodology/Fabrication Methods</a:t>
            </a:r>
            <a:endParaRPr lang="en-MY" sz="2000" dirty="0">
              <a:effectLst/>
              <a:ea typeface="Times New Roman" panose="02020603050405020304" pitchFamily="18" charset="0"/>
              <a:cs typeface="Arial" panose="020B0604020202020204" pitchFamily="34" charset="0"/>
            </a:endParaRPr>
          </a:p>
          <a:p>
            <a:pPr marL="742950" lvl="1" indent="-285750" algn="just">
              <a:lnSpc>
                <a:spcPct val="115000"/>
              </a:lnSpc>
              <a:buFont typeface="Symbol" panose="05050102010706020507" pitchFamily="18" charset="2"/>
              <a:buChar char=""/>
            </a:pPr>
            <a:r>
              <a:rPr lang="en-US" sz="2000" dirty="0">
                <a:effectLst/>
                <a:ea typeface="Times New Roman" panose="02020603050405020304" pitchFamily="18" charset="0"/>
                <a:cs typeface="Arial" panose="020B0604020202020204" pitchFamily="34" charset="0"/>
              </a:rPr>
              <a:t>Results &amp; Findings</a:t>
            </a:r>
            <a:endParaRPr lang="en-MY" sz="2000" dirty="0">
              <a:effectLst/>
              <a:ea typeface="Times New Roman" panose="02020603050405020304" pitchFamily="18" charset="0"/>
              <a:cs typeface="Arial" panose="020B0604020202020204" pitchFamily="34" charset="0"/>
            </a:endParaRPr>
          </a:p>
          <a:p>
            <a:pPr marL="742950" lvl="1" indent="-285750" algn="just">
              <a:lnSpc>
                <a:spcPct val="115000"/>
              </a:lnSpc>
              <a:buFont typeface="Symbol" panose="05050102010706020507" pitchFamily="18" charset="2"/>
              <a:buChar char=""/>
            </a:pPr>
            <a:r>
              <a:rPr lang="en-US" sz="2000" dirty="0">
                <a:effectLst/>
                <a:ea typeface="Times New Roman" panose="02020603050405020304" pitchFamily="18" charset="0"/>
                <a:cs typeface="Arial" panose="020B0604020202020204" pitchFamily="34" charset="0"/>
              </a:rPr>
              <a:t>Analysis &amp; Implementation Level</a:t>
            </a:r>
            <a:endParaRPr lang="en-MY" sz="2000" dirty="0">
              <a:effectLst/>
              <a:ea typeface="Times New Roman" panose="02020603050405020304" pitchFamily="18" charset="0"/>
              <a:cs typeface="Arial" panose="020B0604020202020204" pitchFamily="34" charset="0"/>
            </a:endParaRPr>
          </a:p>
          <a:p>
            <a:pPr marL="742950" lvl="1" indent="-285750" algn="just">
              <a:lnSpc>
                <a:spcPct val="115000"/>
              </a:lnSpc>
              <a:buFont typeface="Symbol" panose="05050102010706020507" pitchFamily="18" charset="2"/>
              <a:buChar char=""/>
            </a:pPr>
            <a:r>
              <a:rPr lang="en-US" sz="2000" dirty="0">
                <a:effectLst/>
                <a:ea typeface="Times New Roman" panose="02020603050405020304" pitchFamily="18" charset="0"/>
                <a:cs typeface="Arial" panose="020B0604020202020204" pitchFamily="34" charset="0"/>
              </a:rPr>
              <a:t>Novelty and Inventiveness</a:t>
            </a:r>
            <a:endParaRPr lang="en-MY" sz="2000" dirty="0">
              <a:effectLst/>
              <a:ea typeface="Times New Roman" panose="02020603050405020304" pitchFamily="18" charset="0"/>
              <a:cs typeface="Arial" panose="020B0604020202020204" pitchFamily="34" charset="0"/>
            </a:endParaRPr>
          </a:p>
          <a:p>
            <a:pPr marL="742950" lvl="1" indent="-285750" algn="just">
              <a:lnSpc>
                <a:spcPct val="115000"/>
              </a:lnSpc>
              <a:buFont typeface="Symbol" panose="05050102010706020507" pitchFamily="18" charset="2"/>
              <a:buChar char=""/>
            </a:pPr>
            <a:r>
              <a:rPr lang="en-US" sz="2000" dirty="0">
                <a:effectLst/>
                <a:ea typeface="Times New Roman" panose="02020603050405020304" pitchFamily="18" charset="0"/>
                <a:cs typeface="Arial" panose="020B0604020202020204" pitchFamily="34" charset="0"/>
              </a:rPr>
              <a:t>Commercialization Potential</a:t>
            </a:r>
            <a:endParaRPr lang="en-MY" sz="2000" dirty="0">
              <a:effectLst/>
              <a:ea typeface="Times New Roman" panose="02020603050405020304" pitchFamily="18" charset="0"/>
              <a:cs typeface="Arial" panose="020B0604020202020204" pitchFamily="34" charset="0"/>
            </a:endParaRPr>
          </a:p>
          <a:p>
            <a:pPr marL="742950" lvl="1" indent="-285750" algn="just">
              <a:lnSpc>
                <a:spcPct val="115000"/>
              </a:lnSpc>
              <a:spcAft>
                <a:spcPts val="800"/>
              </a:spcAft>
              <a:buFont typeface="Symbol" panose="05050102010706020507" pitchFamily="18" charset="2"/>
              <a:buChar char=""/>
            </a:pPr>
            <a:r>
              <a:rPr lang="en-US" sz="2000" dirty="0">
                <a:effectLst/>
                <a:ea typeface="Times New Roman" panose="02020603050405020304" pitchFamily="18" charset="0"/>
                <a:cs typeface="Arial" panose="020B0604020202020204" pitchFamily="34" charset="0"/>
              </a:rPr>
              <a:t> Intellectual Property (IP)</a:t>
            </a:r>
            <a:endParaRPr lang="en-MY" sz="2000" dirty="0">
              <a:effectLst/>
              <a:ea typeface="Times New Roman" panose="02020603050405020304" pitchFamily="18" charset="0"/>
              <a:cs typeface="Arial" panose="020B0604020202020204" pitchFamily="34" charset="0"/>
            </a:endParaRPr>
          </a:p>
          <a:p>
            <a:pPr marL="342900" lvl="0" indent="-342900" algn="just">
              <a:lnSpc>
                <a:spcPct val="115000"/>
              </a:lnSpc>
              <a:spcAft>
                <a:spcPts val="800"/>
              </a:spcAft>
              <a:buFont typeface="+mj-lt"/>
              <a:buAutoNum type="arabicPeriod" startAt="4"/>
              <a:tabLst>
                <a:tab pos="457200" algn="l"/>
              </a:tabLst>
            </a:pPr>
            <a:r>
              <a:rPr lang="en-MY" sz="2000" dirty="0">
                <a:ea typeface="Times New Roman" panose="02020603050405020304" pitchFamily="18" charset="0"/>
                <a:cs typeface="Arial" panose="020B0604020202020204" pitchFamily="34" charset="0"/>
              </a:rPr>
              <a:t>P</a:t>
            </a:r>
            <a:r>
              <a:rPr lang="en-MY" sz="2000" dirty="0">
                <a:effectLst/>
                <a:ea typeface="Times New Roman" panose="02020603050405020304" pitchFamily="18" charset="0"/>
                <a:cs typeface="Arial" panose="020B0604020202020204" pitchFamily="34" charset="0"/>
              </a:rPr>
              <a:t>articipation can change the template design of the poster based on the creativity.</a:t>
            </a:r>
          </a:p>
        </p:txBody>
      </p:sp>
      <p:sp>
        <p:nvSpPr>
          <p:cNvPr id="9" name="TextBox 8">
            <a:extLst>
              <a:ext uri="{FF2B5EF4-FFF2-40B4-BE49-F238E27FC236}">
                <a16:creationId xmlns:a16="http://schemas.microsoft.com/office/drawing/2014/main" id="{075C1F6F-34DF-997C-CBE2-2C03F4DDD5C6}"/>
              </a:ext>
            </a:extLst>
          </p:cNvPr>
          <p:cNvSpPr txBox="1"/>
          <p:nvPr/>
        </p:nvSpPr>
        <p:spPr>
          <a:xfrm>
            <a:off x="927100" y="3525479"/>
            <a:ext cx="8915400" cy="708464"/>
          </a:xfrm>
          <a:prstGeom prst="rect">
            <a:avLst/>
          </a:prstGeom>
          <a:noFill/>
        </p:spPr>
        <p:txBody>
          <a:bodyPr wrap="square">
            <a:spAutoFit/>
          </a:bodyPr>
          <a:lstStyle/>
          <a:p>
            <a:pPr algn="ctr">
              <a:lnSpc>
                <a:spcPct val="107000"/>
              </a:lnSpc>
              <a:spcAft>
                <a:spcPts val="800"/>
              </a:spcAft>
            </a:pPr>
            <a:r>
              <a:rPr lang="en-US" sz="1600" b="1" dirty="0">
                <a:effectLst/>
                <a:latin typeface="Arial Nova" panose="020B0504020202020204" pitchFamily="34" charset="0"/>
                <a:ea typeface="Arial Nova" panose="020B0504020202020204" pitchFamily="34" charset="0"/>
                <a:cs typeface="Arial Nova" panose="020B0504020202020204" pitchFamily="34" charset="0"/>
              </a:rPr>
              <a:t>8</a:t>
            </a:r>
            <a:r>
              <a:rPr lang="en-US" sz="1600" b="1" baseline="30000" dirty="0">
                <a:effectLst/>
                <a:latin typeface="Arial Nova" panose="020B0504020202020204" pitchFamily="34" charset="0"/>
                <a:ea typeface="Arial Nova" panose="020B0504020202020204" pitchFamily="34" charset="0"/>
                <a:cs typeface="Arial Nova" panose="020B0504020202020204" pitchFamily="34" charset="0"/>
              </a:rPr>
              <a:t>TH</a:t>
            </a:r>
            <a:r>
              <a:rPr lang="en-US" sz="1600" b="1" baseline="30000" dirty="0">
                <a:latin typeface="Arial Nova" panose="020B0504020202020204" pitchFamily="34" charset="0"/>
                <a:ea typeface="Arial Nova" panose="020B0504020202020204" pitchFamily="34" charset="0"/>
                <a:cs typeface="Arial Nova" panose="020B0504020202020204" pitchFamily="34" charset="0"/>
              </a:rPr>
              <a:t> </a:t>
            </a:r>
            <a:r>
              <a:rPr lang="en-US" sz="1600" b="1" dirty="0">
                <a:effectLst/>
                <a:latin typeface="Arial Nova" panose="020B0504020202020204" pitchFamily="34" charset="0"/>
                <a:ea typeface="Arial Nova" panose="020B0504020202020204" pitchFamily="34" charset="0"/>
                <a:cs typeface="Arial Nova" panose="020B0504020202020204" pitchFamily="34" charset="0"/>
              </a:rPr>
              <a:t>TECHNOLOGY AND INNOVATION INTERNATIONAL CONFERENCE (TECHON) 2025</a:t>
            </a:r>
          </a:p>
          <a:p>
            <a:pPr algn="ctr">
              <a:lnSpc>
                <a:spcPct val="107000"/>
              </a:lnSpc>
              <a:spcAft>
                <a:spcPts val="800"/>
              </a:spcAft>
            </a:pPr>
            <a:r>
              <a:rPr lang="en-US" sz="1600" dirty="0">
                <a:latin typeface="Arial Nova" panose="020B0504020202020204" pitchFamily="34" charset="0"/>
                <a:ea typeface="Times New Roman" panose="02020603050405020304" pitchFamily="18" charset="0"/>
                <a:cs typeface="Arial" panose="020B0604020202020204" pitchFamily="34" charset="0"/>
              </a:rPr>
              <a:t>‘</a:t>
            </a:r>
            <a:r>
              <a:rPr lang="en-US" sz="1600" b="1" dirty="0">
                <a:latin typeface="Arial Nova" panose="020B0504020202020204" pitchFamily="34" charset="0"/>
                <a:ea typeface="Times New Roman" panose="02020603050405020304" pitchFamily="18" charset="0"/>
                <a:cs typeface="Arial" panose="020B0604020202020204" pitchFamily="34" charset="0"/>
              </a:rPr>
              <a:t>AI, TVET, and Renewable Energy</a:t>
            </a:r>
            <a:r>
              <a:rPr lang="en-US" sz="1600" dirty="0">
                <a:latin typeface="Arial Nova" panose="020B0504020202020204" pitchFamily="34" charset="0"/>
                <a:ea typeface="Times New Roman" panose="02020603050405020304" pitchFamily="18" charset="0"/>
                <a:cs typeface="Arial" panose="020B0604020202020204" pitchFamily="34" charset="0"/>
              </a:rPr>
              <a:t>: Building a Sustainable Future in the Era of SDGs’</a:t>
            </a:r>
            <a:endParaRPr lang="en-MY"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11" name="Picture 10" descr="A logo with blue and orange text&#10;&#10;Description automatically generated">
            <a:extLst>
              <a:ext uri="{FF2B5EF4-FFF2-40B4-BE49-F238E27FC236}">
                <a16:creationId xmlns:a16="http://schemas.microsoft.com/office/drawing/2014/main" id="{C7EEDD9F-6AE3-3D38-8640-39078471B5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027" y="2146300"/>
            <a:ext cx="1931345" cy="1365375"/>
          </a:xfrm>
          <a:prstGeom prst="rect">
            <a:avLst/>
          </a:prstGeom>
        </p:spPr>
      </p:pic>
      <p:pic>
        <p:nvPicPr>
          <p:cNvPr id="12" name="Picture 11">
            <a:extLst>
              <a:ext uri="{FF2B5EF4-FFF2-40B4-BE49-F238E27FC236}">
                <a16:creationId xmlns:a16="http://schemas.microsoft.com/office/drawing/2014/main" id="{296032B8-8E84-3856-D1B2-9A36E61C31BE}"/>
              </a:ext>
            </a:extLst>
          </p:cNvPr>
          <p:cNvPicPr>
            <a:picLocks noChangeAspect="1"/>
          </p:cNvPicPr>
          <p:nvPr/>
        </p:nvPicPr>
        <p:blipFill rotWithShape="1">
          <a:blip r:embed="rId3">
            <a:extLst>
              <a:ext uri="{28A0092B-C50C-407E-A947-70E740481C1C}">
                <a14:useLocalDpi xmlns:a14="http://schemas.microsoft.com/office/drawing/2010/main" val="0"/>
              </a:ext>
            </a:extLst>
          </a:blip>
          <a:srcRect b="48857"/>
          <a:stretch/>
        </p:blipFill>
        <p:spPr bwMode="auto">
          <a:xfrm>
            <a:off x="1" y="13738028"/>
            <a:ext cx="10693400" cy="1374971"/>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5511EC5-EE0B-B973-E167-6B104A34BBC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55" b="42955" l="220" r="97877">
                        <a14:foregroundMark x1="67496" y1="37955" x2="67496" y2="37955"/>
                        <a14:foregroundMark x1="63104" y1="37955" x2="77160" y2="39545"/>
                        <a14:foregroundMark x1="54246" y1="40227" x2="60688" y2="40455"/>
                        <a14:foregroundMark x1="60688" y1="40455" x2="64861" y2="40227"/>
                        <a14:foregroundMark x1="4539" y1="25227" x2="8858" y2="25227"/>
                        <a14:foregroundMark x1="220" y1="25227" x2="2562" y2="24773"/>
                        <a14:foregroundMark x1="76574" y1="3409" x2="76574" y2="455"/>
                        <a14:foregroundMark x1="83748" y1="42955" x2="83163" y2="40455"/>
                        <a14:foregroundMark x1="88214" y1="29773" x2="90630" y2="29773"/>
                        <a14:foregroundMark x1="89019" y1="34091" x2="91435" y2="34091"/>
                        <a14:foregroundMark x1="93777" y1="33409" x2="86750" y2="37727"/>
                        <a14:foregroundMark x1="86750" y1="37727" x2="86603" y2="37273"/>
                        <a14:foregroundMark x1="86750" y1="28864" x2="96193" y2="27273"/>
                        <a14:foregroundMark x1="96559" y1="27955" x2="97877" y2="35909"/>
                        <a14:foregroundMark x1="15227" y1="34091" x2="15227" y2="34091"/>
                        <a14:foregroundMark x1="13982" y1="31591" x2="22401" y2="35227"/>
                        <a14:foregroundMark x1="25294" y1="35105" x2="38507" y2="34545"/>
                        <a14:foregroundMark x1="22401" y1="35227" x2="24870" y2="35122"/>
                        <a14:foregroundMark x1="38507" y1="34545" x2="50952" y2="34773"/>
                        <a14:foregroundMark x1="14788" y1="33409" x2="14788" y2="33409"/>
                        <a14:foregroundMark x1="14056" y1="33864" x2="14056" y2="33864"/>
                        <a14:foregroundMark x1="14202" y1="32955" x2="14202" y2="32955"/>
                        <a14:foregroundMark x1="14275" y1="32955" x2="14275" y2="32955"/>
                        <a14:foregroundMark x1="15227" y1="33864" x2="15666" y2="33864"/>
                        <a14:foregroundMark x1="15813" y1="33864" x2="16618" y2="34091"/>
                        <a14:foregroundMark x1="16837" y1="34091" x2="17204" y2="34091"/>
                        <a14:foregroundMark x1="17643" y1="34091" x2="18228" y2="34091"/>
                        <a14:foregroundMark x1="18668" y1="34091" x2="19253" y2="34091"/>
                        <a14:foregroundMark x1="19839" y1="34091" x2="20717" y2="34091"/>
                        <a14:foregroundMark x1="21523" y1="34091" x2="22474" y2="34545"/>
                        <a14:foregroundMark x1="23280" y1="34545" x2="24890" y2="34545"/>
                        <a14:foregroundMark x1="26647" y1="34545" x2="29136" y2="34545"/>
                        <a14:foregroundMark x1="32284" y1="34545" x2="35578" y2="34545"/>
                        <a14:foregroundMark x1="38141" y1="34091" x2="41362" y2="34091"/>
                        <a14:foregroundMark x1="43704" y1="34091" x2="47731" y2="34091"/>
                        <a14:foregroundMark x1="49048" y1="34091" x2="51464" y2="34091"/>
                        <a14:foregroundMark x1="51830" y1="34091" x2="51830" y2="34091"/>
                        <a14:backgroundMark x1="20425" y1="40909" x2="26867" y2="50682"/>
                        <a14:backgroundMark x1="26867" y1="50682" x2="27086" y2="51591"/>
                        <a14:backgroundMark x1="24671" y1="39545" x2="27452" y2="41591"/>
                        <a14:backgroundMark x1="26428" y1="52045" x2="39092" y2="52045"/>
                        <a14:backgroundMark x1="39092" y1="52045" x2="47218" y2="51136"/>
                        <a14:backgroundMark x1="47218" y1="51136" x2="47365" y2="51591"/>
                        <a14:backgroundMark x1="22840" y1="40227" x2="24817" y2="37955"/>
                      </a14:backgroundRemoval>
                    </a14:imgEffect>
                  </a14:imgLayer>
                </a14:imgProps>
              </a:ext>
              <a:ext uri="{28A0092B-C50C-407E-A947-70E740481C1C}">
                <a14:useLocalDpi xmlns:a14="http://schemas.microsoft.com/office/drawing/2010/main" val="0"/>
              </a:ext>
            </a:extLst>
          </a:blip>
          <a:srcRect t="19620" b="53238"/>
          <a:stretch/>
        </p:blipFill>
        <p:spPr bwMode="auto">
          <a:xfrm>
            <a:off x="-1" y="29118"/>
            <a:ext cx="10693400" cy="934789"/>
          </a:xfrm>
          <a:prstGeom prst="rect">
            <a:avLst/>
          </a:prstGeom>
          <a:noFill/>
        </p:spPr>
      </p:pic>
    </p:spTree>
    <p:extLst>
      <p:ext uri="{BB962C8B-B14F-4D97-AF65-F5344CB8AC3E}">
        <p14:creationId xmlns:p14="http://schemas.microsoft.com/office/powerpoint/2010/main" val="69684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1077" y="4559179"/>
            <a:ext cx="4528775" cy="2073470"/>
            <a:chOff x="0" y="0"/>
            <a:chExt cx="1217348" cy="557355"/>
          </a:xfrm>
        </p:grpSpPr>
        <p:sp>
          <p:nvSpPr>
            <p:cNvPr id="3" name="Freeform 3"/>
            <p:cNvSpPr/>
            <p:nvPr/>
          </p:nvSpPr>
          <p:spPr>
            <a:xfrm>
              <a:off x="0" y="0"/>
              <a:ext cx="1217348" cy="557355"/>
            </a:xfrm>
            <a:custGeom>
              <a:avLst/>
              <a:gdLst/>
              <a:ahLst/>
              <a:cxnLst/>
              <a:rect l="l" t="t" r="r" b="b"/>
              <a:pathLst>
                <a:path w="1217348" h="557355">
                  <a:moveTo>
                    <a:pt x="18804" y="0"/>
                  </a:moveTo>
                  <a:lnTo>
                    <a:pt x="1198544" y="0"/>
                  </a:lnTo>
                  <a:cubicBezTo>
                    <a:pt x="1208929" y="0"/>
                    <a:pt x="1217348" y="8419"/>
                    <a:pt x="1217348" y="18804"/>
                  </a:cubicBezTo>
                  <a:lnTo>
                    <a:pt x="1217348" y="538550"/>
                  </a:lnTo>
                  <a:cubicBezTo>
                    <a:pt x="1217348" y="548936"/>
                    <a:pt x="1208929" y="557355"/>
                    <a:pt x="1198544" y="557355"/>
                  </a:cubicBezTo>
                  <a:lnTo>
                    <a:pt x="18804" y="557355"/>
                  </a:lnTo>
                  <a:cubicBezTo>
                    <a:pt x="8419" y="557355"/>
                    <a:pt x="0" y="548936"/>
                    <a:pt x="0" y="538550"/>
                  </a:cubicBezTo>
                  <a:lnTo>
                    <a:pt x="0" y="18804"/>
                  </a:lnTo>
                  <a:cubicBezTo>
                    <a:pt x="0" y="8419"/>
                    <a:pt x="8419" y="0"/>
                    <a:pt x="18804" y="0"/>
                  </a:cubicBezTo>
                  <a:close/>
                </a:path>
              </a:pathLst>
            </a:custGeom>
            <a:solidFill>
              <a:srgbClr val="FFFFFF"/>
            </a:solidFill>
            <a:ln cap="sq">
              <a:noFill/>
              <a:prstDash val="solid"/>
              <a:miter/>
            </a:ln>
          </p:spPr>
          <p:txBody>
            <a:bodyPr/>
            <a:lstStyle/>
            <a:p>
              <a:endParaRPr lang="en-MY"/>
            </a:p>
          </p:txBody>
        </p:sp>
        <p:sp>
          <p:nvSpPr>
            <p:cNvPr id="4" name="TextBox 4"/>
            <p:cNvSpPr txBox="1"/>
            <p:nvPr/>
          </p:nvSpPr>
          <p:spPr>
            <a:xfrm>
              <a:off x="0" y="-9525"/>
              <a:ext cx="1217348" cy="566880"/>
            </a:xfrm>
            <a:prstGeom prst="rect">
              <a:avLst/>
            </a:prstGeom>
          </p:spPr>
          <p:txBody>
            <a:bodyPr lIns="18537" tIns="18537" rIns="18537" bIns="18537" rtlCol="0" anchor="ctr"/>
            <a:lstStyle/>
            <a:p>
              <a:pPr>
                <a:lnSpc>
                  <a:spcPts val="1481"/>
                </a:lnSpc>
                <a:spcBef>
                  <a:spcPct val="0"/>
                </a:spcBef>
              </a:pPr>
              <a:endParaRPr/>
            </a:p>
          </p:txBody>
        </p:sp>
      </p:grpSp>
      <p:grpSp>
        <p:nvGrpSpPr>
          <p:cNvPr id="5" name="Group 5"/>
          <p:cNvGrpSpPr/>
          <p:nvPr/>
        </p:nvGrpSpPr>
        <p:grpSpPr>
          <a:xfrm>
            <a:off x="717147" y="4053424"/>
            <a:ext cx="4433803" cy="510957"/>
            <a:chOff x="0" y="0"/>
            <a:chExt cx="2741561" cy="315941"/>
          </a:xfrm>
        </p:grpSpPr>
        <p:sp>
          <p:nvSpPr>
            <p:cNvPr id="6" name="Freeform 6"/>
            <p:cNvSpPr/>
            <p:nvPr/>
          </p:nvSpPr>
          <p:spPr>
            <a:xfrm>
              <a:off x="0" y="0"/>
              <a:ext cx="2741561" cy="315941"/>
            </a:xfrm>
            <a:custGeom>
              <a:avLst/>
              <a:gdLst/>
              <a:ahLst/>
              <a:cxnLst/>
              <a:rect l="l" t="t" r="r" b="b"/>
              <a:pathLst>
                <a:path w="2741561" h="315941">
                  <a:moveTo>
                    <a:pt x="47145" y="0"/>
                  </a:moveTo>
                  <a:lnTo>
                    <a:pt x="2694416" y="0"/>
                  </a:lnTo>
                  <a:cubicBezTo>
                    <a:pt x="2720454" y="0"/>
                    <a:pt x="2741561" y="21108"/>
                    <a:pt x="2741561" y="47145"/>
                  </a:cubicBezTo>
                  <a:lnTo>
                    <a:pt x="2741561" y="268796"/>
                  </a:lnTo>
                  <a:cubicBezTo>
                    <a:pt x="2741561" y="294833"/>
                    <a:pt x="2720454" y="315941"/>
                    <a:pt x="2694416" y="315941"/>
                  </a:cubicBezTo>
                  <a:lnTo>
                    <a:pt x="47145" y="315941"/>
                  </a:lnTo>
                  <a:cubicBezTo>
                    <a:pt x="34641" y="315941"/>
                    <a:pt x="22650" y="310974"/>
                    <a:pt x="13808" y="302132"/>
                  </a:cubicBezTo>
                  <a:cubicBezTo>
                    <a:pt x="4967" y="293291"/>
                    <a:pt x="0" y="281299"/>
                    <a:pt x="0" y="268796"/>
                  </a:cubicBezTo>
                  <a:lnTo>
                    <a:pt x="0" y="47145"/>
                  </a:lnTo>
                  <a:cubicBezTo>
                    <a:pt x="0" y="34641"/>
                    <a:pt x="4967" y="22650"/>
                    <a:pt x="13808" y="13808"/>
                  </a:cubicBezTo>
                  <a:cubicBezTo>
                    <a:pt x="22650" y="4967"/>
                    <a:pt x="34641" y="0"/>
                    <a:pt x="47145" y="0"/>
                  </a:cubicBezTo>
                  <a:close/>
                </a:path>
              </a:pathLst>
            </a:custGeom>
            <a:solidFill>
              <a:srgbClr val="01516A"/>
            </a:solidFill>
          </p:spPr>
          <p:txBody>
            <a:bodyPr/>
            <a:lstStyle/>
            <a:p>
              <a:endParaRPr lang="en-MY"/>
            </a:p>
          </p:txBody>
        </p:sp>
        <p:sp>
          <p:nvSpPr>
            <p:cNvPr id="7" name="TextBox 7"/>
            <p:cNvSpPr txBox="1"/>
            <p:nvPr/>
          </p:nvSpPr>
          <p:spPr>
            <a:xfrm>
              <a:off x="0" y="-9525"/>
              <a:ext cx="2741561" cy="325466"/>
            </a:xfrm>
            <a:prstGeom prst="rect">
              <a:avLst/>
            </a:prstGeom>
          </p:spPr>
          <p:txBody>
            <a:bodyPr lIns="8058" tIns="8058" rIns="8058" bIns="8058" rtlCol="0" anchor="ctr"/>
            <a:lstStyle/>
            <a:p>
              <a:pPr>
                <a:lnSpc>
                  <a:spcPts val="1481"/>
                </a:lnSpc>
                <a:spcBef>
                  <a:spcPct val="0"/>
                </a:spcBef>
              </a:pPr>
              <a:endParaRPr/>
            </a:p>
          </p:txBody>
        </p:sp>
      </p:grpSp>
      <p:grpSp>
        <p:nvGrpSpPr>
          <p:cNvPr id="8" name="Group 8"/>
          <p:cNvGrpSpPr/>
          <p:nvPr/>
        </p:nvGrpSpPr>
        <p:grpSpPr>
          <a:xfrm>
            <a:off x="717147" y="4053424"/>
            <a:ext cx="851616" cy="256299"/>
            <a:chOff x="0" y="0"/>
            <a:chExt cx="526581" cy="158478"/>
          </a:xfrm>
        </p:grpSpPr>
        <p:sp>
          <p:nvSpPr>
            <p:cNvPr id="9" name="Freeform 9"/>
            <p:cNvSpPr/>
            <p:nvPr/>
          </p:nvSpPr>
          <p:spPr>
            <a:xfrm>
              <a:off x="0" y="0"/>
              <a:ext cx="526581" cy="158478"/>
            </a:xfrm>
            <a:custGeom>
              <a:avLst/>
              <a:gdLst/>
              <a:ahLst/>
              <a:cxnLst/>
              <a:rect l="l" t="t" r="r" b="b"/>
              <a:pathLst>
                <a:path w="526581" h="158478">
                  <a:moveTo>
                    <a:pt x="0" y="0"/>
                  </a:moveTo>
                  <a:lnTo>
                    <a:pt x="526581" y="0"/>
                  </a:lnTo>
                  <a:lnTo>
                    <a:pt x="526581" y="158478"/>
                  </a:lnTo>
                  <a:lnTo>
                    <a:pt x="0" y="158478"/>
                  </a:lnTo>
                  <a:close/>
                </a:path>
              </a:pathLst>
            </a:custGeom>
            <a:solidFill>
              <a:srgbClr val="01516A"/>
            </a:solidFill>
          </p:spPr>
          <p:txBody>
            <a:bodyPr/>
            <a:lstStyle/>
            <a:p>
              <a:endParaRPr lang="en-MY"/>
            </a:p>
          </p:txBody>
        </p:sp>
        <p:sp>
          <p:nvSpPr>
            <p:cNvPr id="10" name="TextBox 10"/>
            <p:cNvSpPr txBox="1"/>
            <p:nvPr/>
          </p:nvSpPr>
          <p:spPr>
            <a:xfrm>
              <a:off x="0" y="-9525"/>
              <a:ext cx="526581" cy="168003"/>
            </a:xfrm>
            <a:prstGeom prst="rect">
              <a:avLst/>
            </a:prstGeom>
          </p:spPr>
          <p:txBody>
            <a:bodyPr lIns="8058" tIns="8058" rIns="8058" bIns="8058" rtlCol="0" anchor="ctr"/>
            <a:lstStyle/>
            <a:p>
              <a:pPr algn="ctr">
                <a:lnSpc>
                  <a:spcPts val="1481"/>
                </a:lnSpc>
                <a:spcBef>
                  <a:spcPct val="0"/>
                </a:spcBef>
              </a:pPr>
              <a:endParaRPr/>
            </a:p>
          </p:txBody>
        </p:sp>
      </p:grpSp>
      <p:grpSp>
        <p:nvGrpSpPr>
          <p:cNvPr id="11" name="Group 11"/>
          <p:cNvGrpSpPr/>
          <p:nvPr/>
        </p:nvGrpSpPr>
        <p:grpSpPr>
          <a:xfrm>
            <a:off x="4299333" y="4280658"/>
            <a:ext cx="851616" cy="283725"/>
            <a:chOff x="0" y="0"/>
            <a:chExt cx="526581" cy="175436"/>
          </a:xfrm>
        </p:grpSpPr>
        <p:sp>
          <p:nvSpPr>
            <p:cNvPr id="12" name="Freeform 12"/>
            <p:cNvSpPr/>
            <p:nvPr/>
          </p:nvSpPr>
          <p:spPr>
            <a:xfrm>
              <a:off x="0" y="0"/>
              <a:ext cx="526581" cy="175436"/>
            </a:xfrm>
            <a:custGeom>
              <a:avLst/>
              <a:gdLst/>
              <a:ahLst/>
              <a:cxnLst/>
              <a:rect l="l" t="t" r="r" b="b"/>
              <a:pathLst>
                <a:path w="526581" h="175436">
                  <a:moveTo>
                    <a:pt x="0" y="0"/>
                  </a:moveTo>
                  <a:lnTo>
                    <a:pt x="526581" y="0"/>
                  </a:lnTo>
                  <a:lnTo>
                    <a:pt x="526581" y="175436"/>
                  </a:lnTo>
                  <a:lnTo>
                    <a:pt x="0" y="175436"/>
                  </a:lnTo>
                  <a:close/>
                </a:path>
              </a:pathLst>
            </a:custGeom>
            <a:solidFill>
              <a:srgbClr val="01516A"/>
            </a:solidFill>
          </p:spPr>
          <p:txBody>
            <a:bodyPr/>
            <a:lstStyle/>
            <a:p>
              <a:endParaRPr lang="en-MY"/>
            </a:p>
          </p:txBody>
        </p:sp>
        <p:sp>
          <p:nvSpPr>
            <p:cNvPr id="13" name="TextBox 13"/>
            <p:cNvSpPr txBox="1"/>
            <p:nvPr/>
          </p:nvSpPr>
          <p:spPr>
            <a:xfrm>
              <a:off x="0" y="-9525"/>
              <a:ext cx="526581" cy="184961"/>
            </a:xfrm>
            <a:prstGeom prst="rect">
              <a:avLst/>
            </a:prstGeom>
          </p:spPr>
          <p:txBody>
            <a:bodyPr lIns="8058" tIns="8058" rIns="8058" bIns="8058" rtlCol="0" anchor="ctr"/>
            <a:lstStyle/>
            <a:p>
              <a:pPr algn="ctr">
                <a:lnSpc>
                  <a:spcPts val="1481"/>
                </a:lnSpc>
                <a:spcBef>
                  <a:spcPct val="0"/>
                </a:spcBef>
              </a:pPr>
              <a:endParaRPr/>
            </a:p>
          </p:txBody>
        </p:sp>
      </p:grpSp>
      <p:grpSp>
        <p:nvGrpSpPr>
          <p:cNvPr id="14" name="Group 14"/>
          <p:cNvGrpSpPr/>
          <p:nvPr/>
        </p:nvGrpSpPr>
        <p:grpSpPr>
          <a:xfrm>
            <a:off x="5637723" y="4610892"/>
            <a:ext cx="4528775" cy="594223"/>
            <a:chOff x="0" y="0"/>
            <a:chExt cx="1217348" cy="159729"/>
          </a:xfrm>
        </p:grpSpPr>
        <p:sp>
          <p:nvSpPr>
            <p:cNvPr id="15" name="Freeform 15"/>
            <p:cNvSpPr/>
            <p:nvPr/>
          </p:nvSpPr>
          <p:spPr>
            <a:xfrm>
              <a:off x="0" y="0"/>
              <a:ext cx="1217348" cy="159729"/>
            </a:xfrm>
            <a:custGeom>
              <a:avLst/>
              <a:gdLst/>
              <a:ahLst/>
              <a:cxnLst/>
              <a:rect l="l" t="t" r="r" b="b"/>
              <a:pathLst>
                <a:path w="1217348" h="159729">
                  <a:moveTo>
                    <a:pt x="18804" y="0"/>
                  </a:moveTo>
                  <a:lnTo>
                    <a:pt x="1198544" y="0"/>
                  </a:lnTo>
                  <a:cubicBezTo>
                    <a:pt x="1208929" y="0"/>
                    <a:pt x="1217348" y="8419"/>
                    <a:pt x="1217348" y="18804"/>
                  </a:cubicBezTo>
                  <a:lnTo>
                    <a:pt x="1217348" y="140924"/>
                  </a:lnTo>
                  <a:cubicBezTo>
                    <a:pt x="1217348" y="151310"/>
                    <a:pt x="1208929" y="159729"/>
                    <a:pt x="1198544" y="159729"/>
                  </a:cubicBezTo>
                  <a:lnTo>
                    <a:pt x="18804" y="159729"/>
                  </a:lnTo>
                  <a:cubicBezTo>
                    <a:pt x="8419" y="159729"/>
                    <a:pt x="0" y="151310"/>
                    <a:pt x="0" y="140924"/>
                  </a:cubicBezTo>
                  <a:lnTo>
                    <a:pt x="0" y="18804"/>
                  </a:lnTo>
                  <a:cubicBezTo>
                    <a:pt x="0" y="8419"/>
                    <a:pt x="8419" y="0"/>
                    <a:pt x="18804" y="0"/>
                  </a:cubicBezTo>
                  <a:close/>
                </a:path>
              </a:pathLst>
            </a:custGeom>
            <a:solidFill>
              <a:srgbClr val="FFFFFF"/>
            </a:solidFill>
            <a:ln cap="sq">
              <a:noFill/>
              <a:prstDash val="solid"/>
              <a:miter/>
            </a:ln>
          </p:spPr>
          <p:txBody>
            <a:bodyPr/>
            <a:lstStyle/>
            <a:p>
              <a:endParaRPr lang="en-MY"/>
            </a:p>
          </p:txBody>
        </p:sp>
        <p:sp>
          <p:nvSpPr>
            <p:cNvPr id="16" name="TextBox 16"/>
            <p:cNvSpPr txBox="1"/>
            <p:nvPr/>
          </p:nvSpPr>
          <p:spPr>
            <a:xfrm>
              <a:off x="0" y="-9525"/>
              <a:ext cx="1217348" cy="169254"/>
            </a:xfrm>
            <a:prstGeom prst="rect">
              <a:avLst/>
            </a:prstGeom>
          </p:spPr>
          <p:txBody>
            <a:bodyPr lIns="18537" tIns="18537" rIns="18537" bIns="18537" rtlCol="0" anchor="ctr"/>
            <a:lstStyle/>
            <a:p>
              <a:pPr>
                <a:lnSpc>
                  <a:spcPts val="1481"/>
                </a:lnSpc>
                <a:spcBef>
                  <a:spcPct val="0"/>
                </a:spcBef>
              </a:pPr>
              <a:endParaRPr/>
            </a:p>
          </p:txBody>
        </p:sp>
      </p:grpSp>
      <p:grpSp>
        <p:nvGrpSpPr>
          <p:cNvPr id="17" name="Group 17"/>
          <p:cNvGrpSpPr/>
          <p:nvPr/>
        </p:nvGrpSpPr>
        <p:grpSpPr>
          <a:xfrm>
            <a:off x="5637722" y="4099934"/>
            <a:ext cx="4589763" cy="510957"/>
            <a:chOff x="0" y="0"/>
            <a:chExt cx="6119684" cy="681275"/>
          </a:xfrm>
        </p:grpSpPr>
        <p:grpSp>
          <p:nvGrpSpPr>
            <p:cNvPr id="18" name="Group 18"/>
            <p:cNvGrpSpPr/>
            <p:nvPr/>
          </p:nvGrpSpPr>
          <p:grpSpPr>
            <a:xfrm>
              <a:off x="0" y="0"/>
              <a:ext cx="6119684" cy="681275"/>
              <a:chOff x="0" y="0"/>
              <a:chExt cx="2837996" cy="315941"/>
            </a:xfrm>
          </p:grpSpPr>
          <p:sp>
            <p:nvSpPr>
              <p:cNvPr id="19" name="Freeform 19"/>
              <p:cNvSpPr/>
              <p:nvPr/>
            </p:nvSpPr>
            <p:spPr>
              <a:xfrm>
                <a:off x="0" y="0"/>
                <a:ext cx="2837996" cy="315941"/>
              </a:xfrm>
              <a:custGeom>
                <a:avLst/>
                <a:gdLst/>
                <a:ahLst/>
                <a:cxnLst/>
                <a:rect l="l" t="t" r="r" b="b"/>
                <a:pathLst>
                  <a:path w="2837996" h="315941">
                    <a:moveTo>
                      <a:pt x="36173" y="0"/>
                    </a:moveTo>
                    <a:lnTo>
                      <a:pt x="2801824" y="0"/>
                    </a:lnTo>
                    <a:cubicBezTo>
                      <a:pt x="2811417" y="0"/>
                      <a:pt x="2820618" y="3811"/>
                      <a:pt x="2827401" y="10595"/>
                    </a:cubicBezTo>
                    <a:cubicBezTo>
                      <a:pt x="2834185" y="17378"/>
                      <a:pt x="2837996" y="26579"/>
                      <a:pt x="2837996" y="36173"/>
                    </a:cubicBezTo>
                    <a:lnTo>
                      <a:pt x="2837996" y="279768"/>
                    </a:lnTo>
                    <a:cubicBezTo>
                      <a:pt x="2837996" y="289362"/>
                      <a:pt x="2834185" y="298562"/>
                      <a:pt x="2827401" y="305346"/>
                    </a:cubicBezTo>
                    <a:cubicBezTo>
                      <a:pt x="2820618" y="312130"/>
                      <a:pt x="2811417" y="315941"/>
                      <a:pt x="2801824" y="315941"/>
                    </a:cubicBezTo>
                    <a:lnTo>
                      <a:pt x="36173" y="315941"/>
                    </a:lnTo>
                    <a:cubicBezTo>
                      <a:pt x="26579" y="315941"/>
                      <a:pt x="17378" y="312130"/>
                      <a:pt x="10595" y="305346"/>
                    </a:cubicBezTo>
                    <a:cubicBezTo>
                      <a:pt x="3811" y="298562"/>
                      <a:pt x="0" y="289362"/>
                      <a:pt x="0" y="279768"/>
                    </a:cubicBezTo>
                    <a:lnTo>
                      <a:pt x="0" y="36173"/>
                    </a:lnTo>
                    <a:cubicBezTo>
                      <a:pt x="0" y="26579"/>
                      <a:pt x="3811" y="17378"/>
                      <a:pt x="10595" y="10595"/>
                    </a:cubicBezTo>
                    <a:cubicBezTo>
                      <a:pt x="17378" y="3811"/>
                      <a:pt x="26579" y="0"/>
                      <a:pt x="36173" y="0"/>
                    </a:cubicBezTo>
                    <a:close/>
                  </a:path>
                </a:pathLst>
              </a:custGeom>
              <a:solidFill>
                <a:srgbClr val="01516A"/>
              </a:solidFill>
            </p:spPr>
            <p:txBody>
              <a:bodyPr/>
              <a:lstStyle/>
              <a:p>
                <a:endParaRPr lang="en-MY"/>
              </a:p>
            </p:txBody>
          </p:sp>
          <p:sp>
            <p:nvSpPr>
              <p:cNvPr id="20" name="TextBox 20"/>
              <p:cNvSpPr txBox="1"/>
              <p:nvPr/>
            </p:nvSpPr>
            <p:spPr>
              <a:xfrm>
                <a:off x="0" y="-9525"/>
                <a:ext cx="2837996" cy="325466"/>
              </a:xfrm>
              <a:prstGeom prst="rect">
                <a:avLst/>
              </a:prstGeom>
            </p:spPr>
            <p:txBody>
              <a:bodyPr lIns="50800" tIns="50800" rIns="50800" bIns="50800" rtlCol="0" anchor="ctr"/>
              <a:lstStyle/>
              <a:p>
                <a:pPr>
                  <a:lnSpc>
                    <a:spcPts val="1481"/>
                  </a:lnSpc>
                  <a:spcBef>
                    <a:spcPct val="0"/>
                  </a:spcBef>
                </a:pPr>
                <a:endParaRPr/>
              </a:p>
            </p:txBody>
          </p:sp>
        </p:grpSp>
        <p:grpSp>
          <p:nvGrpSpPr>
            <p:cNvPr id="21" name="Group 21"/>
            <p:cNvGrpSpPr/>
            <p:nvPr/>
          </p:nvGrpSpPr>
          <p:grpSpPr>
            <a:xfrm>
              <a:off x="0" y="0"/>
              <a:ext cx="1175429" cy="341732"/>
              <a:chOff x="0" y="0"/>
              <a:chExt cx="545104" cy="158478"/>
            </a:xfrm>
          </p:grpSpPr>
          <p:sp>
            <p:nvSpPr>
              <p:cNvPr id="22" name="Freeform 22"/>
              <p:cNvSpPr/>
              <p:nvPr/>
            </p:nvSpPr>
            <p:spPr>
              <a:xfrm>
                <a:off x="0" y="0"/>
                <a:ext cx="545104" cy="158478"/>
              </a:xfrm>
              <a:custGeom>
                <a:avLst/>
                <a:gdLst/>
                <a:ahLst/>
                <a:cxnLst/>
                <a:rect l="l" t="t" r="r" b="b"/>
                <a:pathLst>
                  <a:path w="545104" h="158478">
                    <a:moveTo>
                      <a:pt x="0" y="0"/>
                    </a:moveTo>
                    <a:lnTo>
                      <a:pt x="545104" y="0"/>
                    </a:lnTo>
                    <a:lnTo>
                      <a:pt x="545104" y="158478"/>
                    </a:lnTo>
                    <a:lnTo>
                      <a:pt x="0" y="158478"/>
                    </a:lnTo>
                    <a:close/>
                  </a:path>
                </a:pathLst>
              </a:custGeom>
              <a:solidFill>
                <a:srgbClr val="01516A"/>
              </a:solidFill>
            </p:spPr>
            <p:txBody>
              <a:bodyPr/>
              <a:lstStyle/>
              <a:p>
                <a:endParaRPr lang="en-MY"/>
              </a:p>
            </p:txBody>
          </p:sp>
          <p:sp>
            <p:nvSpPr>
              <p:cNvPr id="23" name="TextBox 23"/>
              <p:cNvSpPr txBox="1"/>
              <p:nvPr/>
            </p:nvSpPr>
            <p:spPr>
              <a:xfrm>
                <a:off x="0" y="-9525"/>
                <a:ext cx="545104" cy="168003"/>
              </a:xfrm>
              <a:prstGeom prst="rect">
                <a:avLst/>
              </a:prstGeom>
            </p:spPr>
            <p:txBody>
              <a:bodyPr lIns="50800" tIns="50800" rIns="50800" bIns="50800" rtlCol="0" anchor="ctr"/>
              <a:lstStyle/>
              <a:p>
                <a:pPr algn="ctr">
                  <a:lnSpc>
                    <a:spcPts val="1481"/>
                  </a:lnSpc>
                  <a:spcBef>
                    <a:spcPct val="0"/>
                  </a:spcBef>
                </a:pPr>
                <a:endParaRPr/>
              </a:p>
            </p:txBody>
          </p:sp>
        </p:grpSp>
        <p:grpSp>
          <p:nvGrpSpPr>
            <p:cNvPr id="24" name="Group 24"/>
            <p:cNvGrpSpPr/>
            <p:nvPr/>
          </p:nvGrpSpPr>
          <p:grpSpPr>
            <a:xfrm>
              <a:off x="4944255" y="302976"/>
              <a:ext cx="1175429" cy="378299"/>
              <a:chOff x="0" y="0"/>
              <a:chExt cx="545104" cy="175436"/>
            </a:xfrm>
          </p:grpSpPr>
          <p:sp>
            <p:nvSpPr>
              <p:cNvPr id="25" name="Freeform 25"/>
              <p:cNvSpPr/>
              <p:nvPr/>
            </p:nvSpPr>
            <p:spPr>
              <a:xfrm>
                <a:off x="0" y="0"/>
                <a:ext cx="545104" cy="175436"/>
              </a:xfrm>
              <a:custGeom>
                <a:avLst/>
                <a:gdLst/>
                <a:ahLst/>
                <a:cxnLst/>
                <a:rect l="l" t="t" r="r" b="b"/>
                <a:pathLst>
                  <a:path w="545104" h="175436">
                    <a:moveTo>
                      <a:pt x="0" y="0"/>
                    </a:moveTo>
                    <a:lnTo>
                      <a:pt x="545104" y="0"/>
                    </a:lnTo>
                    <a:lnTo>
                      <a:pt x="545104" y="175436"/>
                    </a:lnTo>
                    <a:lnTo>
                      <a:pt x="0" y="175436"/>
                    </a:lnTo>
                    <a:close/>
                  </a:path>
                </a:pathLst>
              </a:custGeom>
              <a:solidFill>
                <a:srgbClr val="01516A"/>
              </a:solidFill>
            </p:spPr>
            <p:txBody>
              <a:bodyPr/>
              <a:lstStyle/>
              <a:p>
                <a:endParaRPr lang="en-MY"/>
              </a:p>
            </p:txBody>
          </p:sp>
          <p:sp>
            <p:nvSpPr>
              <p:cNvPr id="26" name="TextBox 26"/>
              <p:cNvSpPr txBox="1"/>
              <p:nvPr/>
            </p:nvSpPr>
            <p:spPr>
              <a:xfrm>
                <a:off x="0" y="-9525"/>
                <a:ext cx="545104" cy="184961"/>
              </a:xfrm>
              <a:prstGeom prst="rect">
                <a:avLst/>
              </a:prstGeom>
            </p:spPr>
            <p:txBody>
              <a:bodyPr lIns="50800" tIns="50800" rIns="50800" bIns="50800" rtlCol="0" anchor="ctr"/>
              <a:lstStyle/>
              <a:p>
                <a:pPr algn="ctr">
                  <a:lnSpc>
                    <a:spcPts val="1481"/>
                  </a:lnSpc>
                  <a:spcBef>
                    <a:spcPct val="0"/>
                  </a:spcBef>
                </a:pPr>
                <a:endParaRPr/>
              </a:p>
            </p:txBody>
          </p:sp>
        </p:grpSp>
      </p:grpSp>
      <p:grpSp>
        <p:nvGrpSpPr>
          <p:cNvPr id="27" name="Group 27"/>
          <p:cNvGrpSpPr/>
          <p:nvPr/>
        </p:nvGrpSpPr>
        <p:grpSpPr>
          <a:xfrm>
            <a:off x="5651255" y="5782220"/>
            <a:ext cx="4528775" cy="2340725"/>
            <a:chOff x="0" y="0"/>
            <a:chExt cx="1217348" cy="629194"/>
          </a:xfrm>
        </p:grpSpPr>
        <p:sp>
          <p:nvSpPr>
            <p:cNvPr id="28" name="Freeform 28"/>
            <p:cNvSpPr/>
            <p:nvPr/>
          </p:nvSpPr>
          <p:spPr>
            <a:xfrm>
              <a:off x="0" y="0"/>
              <a:ext cx="1217348" cy="629194"/>
            </a:xfrm>
            <a:custGeom>
              <a:avLst/>
              <a:gdLst/>
              <a:ahLst/>
              <a:cxnLst/>
              <a:rect l="l" t="t" r="r" b="b"/>
              <a:pathLst>
                <a:path w="1217348" h="629194">
                  <a:moveTo>
                    <a:pt x="18804" y="0"/>
                  </a:moveTo>
                  <a:lnTo>
                    <a:pt x="1198544" y="0"/>
                  </a:lnTo>
                  <a:cubicBezTo>
                    <a:pt x="1208929" y="0"/>
                    <a:pt x="1217348" y="8419"/>
                    <a:pt x="1217348" y="18804"/>
                  </a:cubicBezTo>
                  <a:lnTo>
                    <a:pt x="1217348" y="610389"/>
                  </a:lnTo>
                  <a:cubicBezTo>
                    <a:pt x="1217348" y="620775"/>
                    <a:pt x="1208929" y="629194"/>
                    <a:pt x="1198544" y="629194"/>
                  </a:cubicBezTo>
                  <a:lnTo>
                    <a:pt x="18804" y="629194"/>
                  </a:lnTo>
                  <a:cubicBezTo>
                    <a:pt x="8419" y="629194"/>
                    <a:pt x="0" y="620775"/>
                    <a:pt x="0" y="610389"/>
                  </a:cubicBezTo>
                  <a:lnTo>
                    <a:pt x="0" y="18804"/>
                  </a:lnTo>
                  <a:cubicBezTo>
                    <a:pt x="0" y="8419"/>
                    <a:pt x="8419" y="0"/>
                    <a:pt x="18804" y="0"/>
                  </a:cubicBezTo>
                  <a:close/>
                </a:path>
              </a:pathLst>
            </a:custGeom>
            <a:solidFill>
              <a:srgbClr val="FFFFFF"/>
            </a:solidFill>
            <a:ln cap="sq">
              <a:noFill/>
              <a:prstDash val="solid"/>
              <a:miter/>
            </a:ln>
          </p:spPr>
          <p:txBody>
            <a:bodyPr/>
            <a:lstStyle/>
            <a:p>
              <a:endParaRPr lang="en-MY"/>
            </a:p>
          </p:txBody>
        </p:sp>
        <p:sp>
          <p:nvSpPr>
            <p:cNvPr id="29" name="TextBox 29"/>
            <p:cNvSpPr txBox="1"/>
            <p:nvPr/>
          </p:nvSpPr>
          <p:spPr>
            <a:xfrm>
              <a:off x="0" y="-9525"/>
              <a:ext cx="1217348" cy="638719"/>
            </a:xfrm>
            <a:prstGeom prst="rect">
              <a:avLst/>
            </a:prstGeom>
          </p:spPr>
          <p:txBody>
            <a:bodyPr lIns="18537" tIns="18537" rIns="18537" bIns="18537" rtlCol="0" anchor="ctr"/>
            <a:lstStyle/>
            <a:p>
              <a:pPr>
                <a:lnSpc>
                  <a:spcPts val="1481"/>
                </a:lnSpc>
                <a:spcBef>
                  <a:spcPct val="0"/>
                </a:spcBef>
              </a:pPr>
              <a:endParaRPr/>
            </a:p>
          </p:txBody>
        </p:sp>
      </p:grpSp>
      <p:grpSp>
        <p:nvGrpSpPr>
          <p:cNvPr id="30" name="Group 30"/>
          <p:cNvGrpSpPr/>
          <p:nvPr/>
        </p:nvGrpSpPr>
        <p:grpSpPr>
          <a:xfrm>
            <a:off x="5651252" y="5271265"/>
            <a:ext cx="4576230" cy="510957"/>
            <a:chOff x="0" y="0"/>
            <a:chExt cx="6101640" cy="681275"/>
          </a:xfrm>
        </p:grpSpPr>
        <p:grpSp>
          <p:nvGrpSpPr>
            <p:cNvPr id="31" name="Group 31"/>
            <p:cNvGrpSpPr/>
            <p:nvPr/>
          </p:nvGrpSpPr>
          <p:grpSpPr>
            <a:xfrm>
              <a:off x="0" y="0"/>
              <a:ext cx="6101640" cy="681275"/>
              <a:chOff x="0" y="0"/>
              <a:chExt cx="2829628" cy="315941"/>
            </a:xfrm>
          </p:grpSpPr>
          <p:sp>
            <p:nvSpPr>
              <p:cNvPr id="32" name="Freeform 32"/>
              <p:cNvSpPr/>
              <p:nvPr/>
            </p:nvSpPr>
            <p:spPr>
              <a:xfrm>
                <a:off x="0" y="0"/>
                <a:ext cx="2829628" cy="315941"/>
              </a:xfrm>
              <a:custGeom>
                <a:avLst/>
                <a:gdLst/>
                <a:ahLst/>
                <a:cxnLst/>
                <a:rect l="l" t="t" r="r" b="b"/>
                <a:pathLst>
                  <a:path w="2829628" h="315941">
                    <a:moveTo>
                      <a:pt x="36280" y="0"/>
                    </a:moveTo>
                    <a:lnTo>
                      <a:pt x="2793349" y="0"/>
                    </a:lnTo>
                    <a:cubicBezTo>
                      <a:pt x="2813386" y="0"/>
                      <a:pt x="2829628" y="16243"/>
                      <a:pt x="2829628" y="36280"/>
                    </a:cubicBezTo>
                    <a:lnTo>
                      <a:pt x="2829628" y="279661"/>
                    </a:lnTo>
                    <a:cubicBezTo>
                      <a:pt x="2829628" y="289283"/>
                      <a:pt x="2825806" y="298511"/>
                      <a:pt x="2819002" y="305315"/>
                    </a:cubicBezTo>
                    <a:cubicBezTo>
                      <a:pt x="2812199" y="312118"/>
                      <a:pt x="2802971" y="315941"/>
                      <a:pt x="2793349" y="315941"/>
                    </a:cubicBezTo>
                    <a:lnTo>
                      <a:pt x="36280" y="315941"/>
                    </a:lnTo>
                    <a:cubicBezTo>
                      <a:pt x="26658" y="315941"/>
                      <a:pt x="17430" y="312118"/>
                      <a:pt x="10626" y="305315"/>
                    </a:cubicBezTo>
                    <a:cubicBezTo>
                      <a:pt x="3822" y="298511"/>
                      <a:pt x="0" y="289283"/>
                      <a:pt x="0" y="279661"/>
                    </a:cubicBezTo>
                    <a:lnTo>
                      <a:pt x="0" y="36280"/>
                    </a:lnTo>
                    <a:cubicBezTo>
                      <a:pt x="0" y="26658"/>
                      <a:pt x="3822" y="17430"/>
                      <a:pt x="10626" y="10626"/>
                    </a:cubicBezTo>
                    <a:cubicBezTo>
                      <a:pt x="17430" y="3822"/>
                      <a:pt x="26658" y="0"/>
                      <a:pt x="36280" y="0"/>
                    </a:cubicBezTo>
                    <a:close/>
                  </a:path>
                </a:pathLst>
              </a:custGeom>
              <a:solidFill>
                <a:srgbClr val="01516A"/>
              </a:solidFill>
            </p:spPr>
            <p:txBody>
              <a:bodyPr/>
              <a:lstStyle/>
              <a:p>
                <a:endParaRPr lang="en-MY"/>
              </a:p>
            </p:txBody>
          </p:sp>
          <p:sp>
            <p:nvSpPr>
              <p:cNvPr id="33" name="TextBox 33"/>
              <p:cNvSpPr txBox="1"/>
              <p:nvPr/>
            </p:nvSpPr>
            <p:spPr>
              <a:xfrm>
                <a:off x="0" y="-9525"/>
                <a:ext cx="2829628" cy="325466"/>
              </a:xfrm>
              <a:prstGeom prst="rect">
                <a:avLst/>
              </a:prstGeom>
            </p:spPr>
            <p:txBody>
              <a:bodyPr lIns="50800" tIns="50800" rIns="50800" bIns="50800" rtlCol="0" anchor="ctr"/>
              <a:lstStyle/>
              <a:p>
                <a:pPr>
                  <a:lnSpc>
                    <a:spcPts val="1481"/>
                  </a:lnSpc>
                  <a:spcBef>
                    <a:spcPct val="0"/>
                  </a:spcBef>
                </a:pPr>
                <a:endParaRPr/>
              </a:p>
            </p:txBody>
          </p:sp>
        </p:grpSp>
        <p:grpSp>
          <p:nvGrpSpPr>
            <p:cNvPr id="34" name="Group 34"/>
            <p:cNvGrpSpPr/>
            <p:nvPr/>
          </p:nvGrpSpPr>
          <p:grpSpPr>
            <a:xfrm>
              <a:off x="0" y="0"/>
              <a:ext cx="1171963" cy="341732"/>
              <a:chOff x="0" y="0"/>
              <a:chExt cx="543497" cy="158478"/>
            </a:xfrm>
          </p:grpSpPr>
          <p:sp>
            <p:nvSpPr>
              <p:cNvPr id="35" name="Freeform 35"/>
              <p:cNvSpPr/>
              <p:nvPr/>
            </p:nvSpPr>
            <p:spPr>
              <a:xfrm>
                <a:off x="0" y="0"/>
                <a:ext cx="543497" cy="158478"/>
              </a:xfrm>
              <a:custGeom>
                <a:avLst/>
                <a:gdLst/>
                <a:ahLst/>
                <a:cxnLst/>
                <a:rect l="l" t="t" r="r" b="b"/>
                <a:pathLst>
                  <a:path w="543497" h="158478">
                    <a:moveTo>
                      <a:pt x="0" y="0"/>
                    </a:moveTo>
                    <a:lnTo>
                      <a:pt x="543497" y="0"/>
                    </a:lnTo>
                    <a:lnTo>
                      <a:pt x="543497" y="158478"/>
                    </a:lnTo>
                    <a:lnTo>
                      <a:pt x="0" y="158478"/>
                    </a:lnTo>
                    <a:close/>
                  </a:path>
                </a:pathLst>
              </a:custGeom>
              <a:solidFill>
                <a:srgbClr val="01516A"/>
              </a:solidFill>
            </p:spPr>
            <p:txBody>
              <a:bodyPr/>
              <a:lstStyle/>
              <a:p>
                <a:endParaRPr lang="en-MY"/>
              </a:p>
            </p:txBody>
          </p:sp>
          <p:sp>
            <p:nvSpPr>
              <p:cNvPr id="36" name="TextBox 36"/>
              <p:cNvSpPr txBox="1"/>
              <p:nvPr/>
            </p:nvSpPr>
            <p:spPr>
              <a:xfrm>
                <a:off x="0" y="-9525"/>
                <a:ext cx="543497" cy="168003"/>
              </a:xfrm>
              <a:prstGeom prst="rect">
                <a:avLst/>
              </a:prstGeom>
            </p:spPr>
            <p:txBody>
              <a:bodyPr lIns="50800" tIns="50800" rIns="50800" bIns="50800" rtlCol="0" anchor="ctr"/>
              <a:lstStyle/>
              <a:p>
                <a:pPr algn="ctr">
                  <a:lnSpc>
                    <a:spcPts val="1481"/>
                  </a:lnSpc>
                  <a:spcBef>
                    <a:spcPct val="0"/>
                  </a:spcBef>
                </a:pPr>
                <a:endParaRPr/>
              </a:p>
            </p:txBody>
          </p:sp>
        </p:grpSp>
        <p:grpSp>
          <p:nvGrpSpPr>
            <p:cNvPr id="37" name="Group 37"/>
            <p:cNvGrpSpPr/>
            <p:nvPr/>
          </p:nvGrpSpPr>
          <p:grpSpPr>
            <a:xfrm>
              <a:off x="4929677" y="302976"/>
              <a:ext cx="1171963" cy="378299"/>
              <a:chOff x="0" y="0"/>
              <a:chExt cx="543497" cy="175436"/>
            </a:xfrm>
          </p:grpSpPr>
          <p:sp>
            <p:nvSpPr>
              <p:cNvPr id="38" name="Freeform 38"/>
              <p:cNvSpPr/>
              <p:nvPr/>
            </p:nvSpPr>
            <p:spPr>
              <a:xfrm>
                <a:off x="0" y="0"/>
                <a:ext cx="543497" cy="175436"/>
              </a:xfrm>
              <a:custGeom>
                <a:avLst/>
                <a:gdLst/>
                <a:ahLst/>
                <a:cxnLst/>
                <a:rect l="l" t="t" r="r" b="b"/>
                <a:pathLst>
                  <a:path w="543497" h="175436">
                    <a:moveTo>
                      <a:pt x="0" y="0"/>
                    </a:moveTo>
                    <a:lnTo>
                      <a:pt x="543497" y="0"/>
                    </a:lnTo>
                    <a:lnTo>
                      <a:pt x="543497" y="175436"/>
                    </a:lnTo>
                    <a:lnTo>
                      <a:pt x="0" y="175436"/>
                    </a:lnTo>
                    <a:close/>
                  </a:path>
                </a:pathLst>
              </a:custGeom>
              <a:solidFill>
                <a:srgbClr val="01516A"/>
              </a:solidFill>
            </p:spPr>
            <p:txBody>
              <a:bodyPr/>
              <a:lstStyle/>
              <a:p>
                <a:endParaRPr lang="en-MY"/>
              </a:p>
            </p:txBody>
          </p:sp>
          <p:sp>
            <p:nvSpPr>
              <p:cNvPr id="39" name="TextBox 39"/>
              <p:cNvSpPr txBox="1"/>
              <p:nvPr/>
            </p:nvSpPr>
            <p:spPr>
              <a:xfrm>
                <a:off x="0" y="-9525"/>
                <a:ext cx="543497" cy="184961"/>
              </a:xfrm>
              <a:prstGeom prst="rect">
                <a:avLst/>
              </a:prstGeom>
            </p:spPr>
            <p:txBody>
              <a:bodyPr lIns="50800" tIns="50800" rIns="50800" bIns="50800" rtlCol="0" anchor="ctr"/>
              <a:lstStyle/>
              <a:p>
                <a:pPr algn="ctr">
                  <a:lnSpc>
                    <a:spcPts val="1481"/>
                  </a:lnSpc>
                  <a:spcBef>
                    <a:spcPct val="0"/>
                  </a:spcBef>
                </a:pPr>
                <a:endParaRPr/>
              </a:p>
            </p:txBody>
          </p:sp>
        </p:grpSp>
      </p:grpSp>
      <p:grpSp>
        <p:nvGrpSpPr>
          <p:cNvPr id="40" name="Group 40"/>
          <p:cNvGrpSpPr/>
          <p:nvPr/>
        </p:nvGrpSpPr>
        <p:grpSpPr>
          <a:xfrm>
            <a:off x="731076" y="8253667"/>
            <a:ext cx="4608882" cy="2183613"/>
            <a:chOff x="0" y="0"/>
            <a:chExt cx="1238881" cy="586962"/>
          </a:xfrm>
        </p:grpSpPr>
        <p:sp>
          <p:nvSpPr>
            <p:cNvPr id="41" name="Freeform 41"/>
            <p:cNvSpPr/>
            <p:nvPr/>
          </p:nvSpPr>
          <p:spPr>
            <a:xfrm>
              <a:off x="0" y="0"/>
              <a:ext cx="1238881" cy="586962"/>
            </a:xfrm>
            <a:custGeom>
              <a:avLst/>
              <a:gdLst/>
              <a:ahLst/>
              <a:cxnLst/>
              <a:rect l="l" t="t" r="r" b="b"/>
              <a:pathLst>
                <a:path w="1238881" h="586962">
                  <a:moveTo>
                    <a:pt x="18478" y="0"/>
                  </a:moveTo>
                  <a:lnTo>
                    <a:pt x="1220403" y="0"/>
                  </a:lnTo>
                  <a:cubicBezTo>
                    <a:pt x="1225304" y="0"/>
                    <a:pt x="1230004" y="1947"/>
                    <a:pt x="1233469" y="5412"/>
                  </a:cubicBezTo>
                  <a:cubicBezTo>
                    <a:pt x="1236934" y="8877"/>
                    <a:pt x="1238881" y="13577"/>
                    <a:pt x="1238881" y="18478"/>
                  </a:cubicBezTo>
                  <a:lnTo>
                    <a:pt x="1238881" y="568484"/>
                  </a:lnTo>
                  <a:cubicBezTo>
                    <a:pt x="1238881" y="578689"/>
                    <a:pt x="1230608" y="586962"/>
                    <a:pt x="1220403" y="586962"/>
                  </a:cubicBezTo>
                  <a:lnTo>
                    <a:pt x="18478" y="586962"/>
                  </a:lnTo>
                  <a:cubicBezTo>
                    <a:pt x="13577" y="586962"/>
                    <a:pt x="8877" y="585015"/>
                    <a:pt x="5412" y="581550"/>
                  </a:cubicBezTo>
                  <a:cubicBezTo>
                    <a:pt x="1947" y="578084"/>
                    <a:pt x="0" y="573385"/>
                    <a:pt x="0" y="568484"/>
                  </a:cubicBezTo>
                  <a:lnTo>
                    <a:pt x="0" y="18478"/>
                  </a:lnTo>
                  <a:cubicBezTo>
                    <a:pt x="0" y="8273"/>
                    <a:pt x="8273" y="0"/>
                    <a:pt x="18478" y="0"/>
                  </a:cubicBezTo>
                  <a:close/>
                </a:path>
              </a:pathLst>
            </a:custGeom>
            <a:solidFill>
              <a:srgbClr val="FFFFFF"/>
            </a:solidFill>
            <a:ln cap="sq">
              <a:noFill/>
              <a:prstDash val="solid"/>
              <a:miter/>
            </a:ln>
          </p:spPr>
          <p:txBody>
            <a:bodyPr/>
            <a:lstStyle/>
            <a:p>
              <a:endParaRPr lang="en-MY"/>
            </a:p>
          </p:txBody>
        </p:sp>
        <p:sp>
          <p:nvSpPr>
            <p:cNvPr id="42" name="TextBox 42"/>
            <p:cNvSpPr txBox="1"/>
            <p:nvPr/>
          </p:nvSpPr>
          <p:spPr>
            <a:xfrm>
              <a:off x="0" y="-9525"/>
              <a:ext cx="1238881" cy="596487"/>
            </a:xfrm>
            <a:prstGeom prst="rect">
              <a:avLst/>
            </a:prstGeom>
          </p:spPr>
          <p:txBody>
            <a:bodyPr lIns="18537" tIns="18537" rIns="18537" bIns="18537" rtlCol="0" anchor="ctr"/>
            <a:lstStyle/>
            <a:p>
              <a:pPr>
                <a:lnSpc>
                  <a:spcPts val="1481"/>
                </a:lnSpc>
                <a:spcBef>
                  <a:spcPct val="0"/>
                </a:spcBef>
              </a:pPr>
              <a:endParaRPr/>
            </a:p>
          </p:txBody>
        </p:sp>
      </p:grpSp>
      <p:grpSp>
        <p:nvGrpSpPr>
          <p:cNvPr id="43" name="Group 43"/>
          <p:cNvGrpSpPr/>
          <p:nvPr/>
        </p:nvGrpSpPr>
        <p:grpSpPr>
          <a:xfrm>
            <a:off x="737586" y="7742710"/>
            <a:ext cx="4363984" cy="510957"/>
            <a:chOff x="0" y="0"/>
            <a:chExt cx="5818646" cy="681275"/>
          </a:xfrm>
        </p:grpSpPr>
        <p:grpSp>
          <p:nvGrpSpPr>
            <p:cNvPr id="44" name="Group 44"/>
            <p:cNvGrpSpPr/>
            <p:nvPr/>
          </p:nvGrpSpPr>
          <p:grpSpPr>
            <a:xfrm>
              <a:off x="0" y="0"/>
              <a:ext cx="5818646" cy="681275"/>
              <a:chOff x="0" y="0"/>
              <a:chExt cx="2698390" cy="315941"/>
            </a:xfrm>
          </p:grpSpPr>
          <p:sp>
            <p:nvSpPr>
              <p:cNvPr id="45" name="Freeform 45"/>
              <p:cNvSpPr/>
              <p:nvPr/>
            </p:nvSpPr>
            <p:spPr>
              <a:xfrm>
                <a:off x="0" y="0"/>
                <a:ext cx="2698390" cy="315941"/>
              </a:xfrm>
              <a:custGeom>
                <a:avLst/>
                <a:gdLst/>
                <a:ahLst/>
                <a:cxnLst/>
                <a:rect l="l" t="t" r="r" b="b"/>
                <a:pathLst>
                  <a:path w="2698390" h="315941">
                    <a:moveTo>
                      <a:pt x="38044" y="0"/>
                    </a:moveTo>
                    <a:lnTo>
                      <a:pt x="2660346" y="0"/>
                    </a:lnTo>
                    <a:cubicBezTo>
                      <a:pt x="2670436" y="0"/>
                      <a:pt x="2680113" y="4008"/>
                      <a:pt x="2687247" y="11143"/>
                    </a:cubicBezTo>
                    <a:cubicBezTo>
                      <a:pt x="2694382" y="18277"/>
                      <a:pt x="2698390" y="27954"/>
                      <a:pt x="2698390" y="38044"/>
                    </a:cubicBezTo>
                    <a:lnTo>
                      <a:pt x="2698390" y="277897"/>
                    </a:lnTo>
                    <a:cubicBezTo>
                      <a:pt x="2698390" y="298908"/>
                      <a:pt x="2681357" y="315941"/>
                      <a:pt x="2660346" y="315941"/>
                    </a:cubicBezTo>
                    <a:lnTo>
                      <a:pt x="38044" y="315941"/>
                    </a:lnTo>
                    <a:cubicBezTo>
                      <a:pt x="27954" y="315941"/>
                      <a:pt x="18277" y="311933"/>
                      <a:pt x="11143" y="304798"/>
                    </a:cubicBezTo>
                    <a:cubicBezTo>
                      <a:pt x="4008" y="297663"/>
                      <a:pt x="0" y="287987"/>
                      <a:pt x="0" y="277897"/>
                    </a:cubicBezTo>
                    <a:lnTo>
                      <a:pt x="0" y="38044"/>
                    </a:lnTo>
                    <a:cubicBezTo>
                      <a:pt x="0" y="27954"/>
                      <a:pt x="4008" y="18277"/>
                      <a:pt x="11143" y="11143"/>
                    </a:cubicBezTo>
                    <a:cubicBezTo>
                      <a:pt x="18277" y="4008"/>
                      <a:pt x="27954" y="0"/>
                      <a:pt x="38044" y="0"/>
                    </a:cubicBezTo>
                    <a:close/>
                  </a:path>
                </a:pathLst>
              </a:custGeom>
              <a:solidFill>
                <a:srgbClr val="01516A"/>
              </a:solidFill>
            </p:spPr>
            <p:txBody>
              <a:bodyPr/>
              <a:lstStyle/>
              <a:p>
                <a:endParaRPr lang="en-MY"/>
              </a:p>
            </p:txBody>
          </p:sp>
          <p:sp>
            <p:nvSpPr>
              <p:cNvPr id="46" name="TextBox 46"/>
              <p:cNvSpPr txBox="1"/>
              <p:nvPr/>
            </p:nvSpPr>
            <p:spPr>
              <a:xfrm>
                <a:off x="0" y="-9525"/>
                <a:ext cx="2698390" cy="325466"/>
              </a:xfrm>
              <a:prstGeom prst="rect">
                <a:avLst/>
              </a:prstGeom>
            </p:spPr>
            <p:txBody>
              <a:bodyPr lIns="50800" tIns="50800" rIns="50800" bIns="50800" rtlCol="0" anchor="ctr"/>
              <a:lstStyle/>
              <a:p>
                <a:pPr>
                  <a:lnSpc>
                    <a:spcPts val="1481"/>
                  </a:lnSpc>
                  <a:spcBef>
                    <a:spcPct val="0"/>
                  </a:spcBef>
                </a:pPr>
                <a:endParaRPr/>
              </a:p>
            </p:txBody>
          </p:sp>
        </p:grpSp>
        <p:grpSp>
          <p:nvGrpSpPr>
            <p:cNvPr id="47" name="Group 47"/>
            <p:cNvGrpSpPr/>
            <p:nvPr/>
          </p:nvGrpSpPr>
          <p:grpSpPr>
            <a:xfrm>
              <a:off x="0" y="0"/>
              <a:ext cx="1117607" cy="341732"/>
              <a:chOff x="0" y="0"/>
              <a:chExt cx="518289" cy="158478"/>
            </a:xfrm>
          </p:grpSpPr>
          <p:sp>
            <p:nvSpPr>
              <p:cNvPr id="48" name="Freeform 48"/>
              <p:cNvSpPr/>
              <p:nvPr/>
            </p:nvSpPr>
            <p:spPr>
              <a:xfrm>
                <a:off x="0" y="0"/>
                <a:ext cx="518289" cy="158478"/>
              </a:xfrm>
              <a:custGeom>
                <a:avLst/>
                <a:gdLst/>
                <a:ahLst/>
                <a:cxnLst/>
                <a:rect l="l" t="t" r="r" b="b"/>
                <a:pathLst>
                  <a:path w="518289" h="158478">
                    <a:moveTo>
                      <a:pt x="0" y="0"/>
                    </a:moveTo>
                    <a:lnTo>
                      <a:pt x="518289" y="0"/>
                    </a:lnTo>
                    <a:lnTo>
                      <a:pt x="518289" y="158478"/>
                    </a:lnTo>
                    <a:lnTo>
                      <a:pt x="0" y="158478"/>
                    </a:lnTo>
                    <a:close/>
                  </a:path>
                </a:pathLst>
              </a:custGeom>
              <a:solidFill>
                <a:srgbClr val="01516A"/>
              </a:solidFill>
            </p:spPr>
            <p:txBody>
              <a:bodyPr/>
              <a:lstStyle/>
              <a:p>
                <a:endParaRPr lang="en-MY"/>
              </a:p>
            </p:txBody>
          </p:sp>
          <p:sp>
            <p:nvSpPr>
              <p:cNvPr id="49" name="TextBox 49"/>
              <p:cNvSpPr txBox="1"/>
              <p:nvPr/>
            </p:nvSpPr>
            <p:spPr>
              <a:xfrm>
                <a:off x="0" y="-9525"/>
                <a:ext cx="518289" cy="168003"/>
              </a:xfrm>
              <a:prstGeom prst="rect">
                <a:avLst/>
              </a:prstGeom>
            </p:spPr>
            <p:txBody>
              <a:bodyPr lIns="50800" tIns="50800" rIns="50800" bIns="50800" rtlCol="0" anchor="ctr"/>
              <a:lstStyle/>
              <a:p>
                <a:pPr algn="ctr">
                  <a:lnSpc>
                    <a:spcPts val="1481"/>
                  </a:lnSpc>
                  <a:spcBef>
                    <a:spcPct val="0"/>
                  </a:spcBef>
                </a:pPr>
                <a:endParaRPr/>
              </a:p>
            </p:txBody>
          </p:sp>
        </p:grpSp>
        <p:grpSp>
          <p:nvGrpSpPr>
            <p:cNvPr id="50" name="Group 50"/>
            <p:cNvGrpSpPr/>
            <p:nvPr/>
          </p:nvGrpSpPr>
          <p:grpSpPr>
            <a:xfrm>
              <a:off x="4701038" y="302976"/>
              <a:ext cx="1117607" cy="378299"/>
              <a:chOff x="0" y="0"/>
              <a:chExt cx="518289" cy="175436"/>
            </a:xfrm>
          </p:grpSpPr>
          <p:sp>
            <p:nvSpPr>
              <p:cNvPr id="51" name="Freeform 51"/>
              <p:cNvSpPr/>
              <p:nvPr/>
            </p:nvSpPr>
            <p:spPr>
              <a:xfrm>
                <a:off x="0" y="0"/>
                <a:ext cx="518289" cy="175436"/>
              </a:xfrm>
              <a:custGeom>
                <a:avLst/>
                <a:gdLst/>
                <a:ahLst/>
                <a:cxnLst/>
                <a:rect l="l" t="t" r="r" b="b"/>
                <a:pathLst>
                  <a:path w="518289" h="175436">
                    <a:moveTo>
                      <a:pt x="0" y="0"/>
                    </a:moveTo>
                    <a:lnTo>
                      <a:pt x="518289" y="0"/>
                    </a:lnTo>
                    <a:lnTo>
                      <a:pt x="518289" y="175436"/>
                    </a:lnTo>
                    <a:lnTo>
                      <a:pt x="0" y="175436"/>
                    </a:lnTo>
                    <a:close/>
                  </a:path>
                </a:pathLst>
              </a:custGeom>
              <a:solidFill>
                <a:srgbClr val="01516A"/>
              </a:solidFill>
            </p:spPr>
            <p:txBody>
              <a:bodyPr/>
              <a:lstStyle/>
              <a:p>
                <a:endParaRPr lang="en-MY"/>
              </a:p>
            </p:txBody>
          </p:sp>
          <p:sp>
            <p:nvSpPr>
              <p:cNvPr id="52" name="TextBox 52"/>
              <p:cNvSpPr txBox="1"/>
              <p:nvPr/>
            </p:nvSpPr>
            <p:spPr>
              <a:xfrm>
                <a:off x="0" y="-9525"/>
                <a:ext cx="518289" cy="184961"/>
              </a:xfrm>
              <a:prstGeom prst="rect">
                <a:avLst/>
              </a:prstGeom>
            </p:spPr>
            <p:txBody>
              <a:bodyPr lIns="50800" tIns="50800" rIns="50800" bIns="50800" rtlCol="0" anchor="ctr"/>
              <a:lstStyle/>
              <a:p>
                <a:pPr algn="ctr">
                  <a:lnSpc>
                    <a:spcPts val="1481"/>
                  </a:lnSpc>
                  <a:spcBef>
                    <a:spcPct val="0"/>
                  </a:spcBef>
                </a:pPr>
                <a:endParaRPr/>
              </a:p>
            </p:txBody>
          </p:sp>
        </p:grpSp>
      </p:grpSp>
      <p:grpSp>
        <p:nvGrpSpPr>
          <p:cNvPr id="53" name="Group 53"/>
          <p:cNvGrpSpPr/>
          <p:nvPr/>
        </p:nvGrpSpPr>
        <p:grpSpPr>
          <a:xfrm>
            <a:off x="578502" y="11043485"/>
            <a:ext cx="4833923" cy="1116791"/>
            <a:chOff x="0" y="0"/>
            <a:chExt cx="1299373" cy="300197"/>
          </a:xfrm>
        </p:grpSpPr>
        <p:sp>
          <p:nvSpPr>
            <p:cNvPr id="54" name="Freeform 54"/>
            <p:cNvSpPr/>
            <p:nvPr/>
          </p:nvSpPr>
          <p:spPr>
            <a:xfrm>
              <a:off x="0" y="0"/>
              <a:ext cx="1299373" cy="300197"/>
            </a:xfrm>
            <a:custGeom>
              <a:avLst/>
              <a:gdLst/>
              <a:ahLst/>
              <a:cxnLst/>
              <a:rect l="l" t="t" r="r" b="b"/>
              <a:pathLst>
                <a:path w="1299373" h="300197">
                  <a:moveTo>
                    <a:pt x="17617" y="0"/>
                  </a:moveTo>
                  <a:lnTo>
                    <a:pt x="1281755" y="0"/>
                  </a:lnTo>
                  <a:cubicBezTo>
                    <a:pt x="1291485" y="0"/>
                    <a:pt x="1299373" y="7888"/>
                    <a:pt x="1299373" y="17617"/>
                  </a:cubicBezTo>
                  <a:lnTo>
                    <a:pt x="1299373" y="282579"/>
                  </a:lnTo>
                  <a:cubicBezTo>
                    <a:pt x="1299373" y="292309"/>
                    <a:pt x="1291485" y="300197"/>
                    <a:pt x="1281755" y="300197"/>
                  </a:cubicBezTo>
                  <a:lnTo>
                    <a:pt x="17617" y="300197"/>
                  </a:lnTo>
                  <a:cubicBezTo>
                    <a:pt x="7888" y="300197"/>
                    <a:pt x="0" y="292309"/>
                    <a:pt x="0" y="282579"/>
                  </a:cubicBezTo>
                  <a:lnTo>
                    <a:pt x="0" y="17617"/>
                  </a:lnTo>
                  <a:cubicBezTo>
                    <a:pt x="0" y="7888"/>
                    <a:pt x="7888" y="0"/>
                    <a:pt x="17617" y="0"/>
                  </a:cubicBezTo>
                  <a:close/>
                </a:path>
              </a:pathLst>
            </a:custGeom>
            <a:solidFill>
              <a:srgbClr val="FFFFFF"/>
            </a:solidFill>
            <a:ln cap="sq">
              <a:noFill/>
              <a:prstDash val="solid"/>
              <a:miter/>
            </a:ln>
          </p:spPr>
          <p:txBody>
            <a:bodyPr/>
            <a:lstStyle/>
            <a:p>
              <a:endParaRPr lang="en-MY"/>
            </a:p>
          </p:txBody>
        </p:sp>
        <p:sp>
          <p:nvSpPr>
            <p:cNvPr id="55" name="TextBox 55"/>
            <p:cNvSpPr txBox="1"/>
            <p:nvPr/>
          </p:nvSpPr>
          <p:spPr>
            <a:xfrm>
              <a:off x="0" y="-9525"/>
              <a:ext cx="1299373" cy="309722"/>
            </a:xfrm>
            <a:prstGeom prst="rect">
              <a:avLst/>
            </a:prstGeom>
          </p:spPr>
          <p:txBody>
            <a:bodyPr lIns="18537" tIns="18537" rIns="18537" bIns="18537" rtlCol="0" anchor="ctr"/>
            <a:lstStyle/>
            <a:p>
              <a:pPr>
                <a:lnSpc>
                  <a:spcPts val="1481"/>
                </a:lnSpc>
                <a:spcBef>
                  <a:spcPct val="0"/>
                </a:spcBef>
              </a:pPr>
              <a:endParaRPr/>
            </a:p>
          </p:txBody>
        </p:sp>
      </p:grpSp>
      <p:grpSp>
        <p:nvGrpSpPr>
          <p:cNvPr id="56" name="Group 56"/>
          <p:cNvGrpSpPr/>
          <p:nvPr/>
        </p:nvGrpSpPr>
        <p:grpSpPr>
          <a:xfrm>
            <a:off x="578503" y="10532528"/>
            <a:ext cx="4590039" cy="510957"/>
            <a:chOff x="0" y="0"/>
            <a:chExt cx="6120052" cy="681275"/>
          </a:xfrm>
        </p:grpSpPr>
        <p:grpSp>
          <p:nvGrpSpPr>
            <p:cNvPr id="57" name="Group 57"/>
            <p:cNvGrpSpPr/>
            <p:nvPr/>
          </p:nvGrpSpPr>
          <p:grpSpPr>
            <a:xfrm>
              <a:off x="0" y="0"/>
              <a:ext cx="6120052" cy="681275"/>
              <a:chOff x="0" y="0"/>
              <a:chExt cx="2838167" cy="315941"/>
            </a:xfrm>
          </p:grpSpPr>
          <p:sp>
            <p:nvSpPr>
              <p:cNvPr id="58" name="Freeform 58"/>
              <p:cNvSpPr/>
              <p:nvPr/>
            </p:nvSpPr>
            <p:spPr>
              <a:xfrm>
                <a:off x="0" y="0"/>
                <a:ext cx="2838167" cy="315941"/>
              </a:xfrm>
              <a:custGeom>
                <a:avLst/>
                <a:gdLst/>
                <a:ahLst/>
                <a:cxnLst/>
                <a:rect l="l" t="t" r="r" b="b"/>
                <a:pathLst>
                  <a:path w="2838167" h="315941">
                    <a:moveTo>
                      <a:pt x="36170" y="0"/>
                    </a:moveTo>
                    <a:lnTo>
                      <a:pt x="2801997" y="0"/>
                    </a:lnTo>
                    <a:cubicBezTo>
                      <a:pt x="2811590" y="0"/>
                      <a:pt x="2820790" y="3811"/>
                      <a:pt x="2827573" y="10594"/>
                    </a:cubicBezTo>
                    <a:cubicBezTo>
                      <a:pt x="2834356" y="17377"/>
                      <a:pt x="2838167" y="26577"/>
                      <a:pt x="2838167" y="36170"/>
                    </a:cubicBezTo>
                    <a:lnTo>
                      <a:pt x="2838167" y="279770"/>
                    </a:lnTo>
                    <a:cubicBezTo>
                      <a:pt x="2838167" y="299747"/>
                      <a:pt x="2821973" y="315941"/>
                      <a:pt x="2801997" y="315941"/>
                    </a:cubicBezTo>
                    <a:lnTo>
                      <a:pt x="36170" y="315941"/>
                    </a:lnTo>
                    <a:cubicBezTo>
                      <a:pt x="16194" y="315941"/>
                      <a:pt x="0" y="299747"/>
                      <a:pt x="0" y="279770"/>
                    </a:cubicBezTo>
                    <a:lnTo>
                      <a:pt x="0" y="36170"/>
                    </a:lnTo>
                    <a:cubicBezTo>
                      <a:pt x="0" y="16194"/>
                      <a:pt x="16194" y="0"/>
                      <a:pt x="36170" y="0"/>
                    </a:cubicBezTo>
                    <a:close/>
                  </a:path>
                </a:pathLst>
              </a:custGeom>
              <a:solidFill>
                <a:srgbClr val="01516A"/>
              </a:solidFill>
            </p:spPr>
            <p:txBody>
              <a:bodyPr/>
              <a:lstStyle/>
              <a:p>
                <a:endParaRPr lang="en-MY"/>
              </a:p>
            </p:txBody>
          </p:sp>
          <p:sp>
            <p:nvSpPr>
              <p:cNvPr id="59" name="TextBox 59"/>
              <p:cNvSpPr txBox="1"/>
              <p:nvPr/>
            </p:nvSpPr>
            <p:spPr>
              <a:xfrm>
                <a:off x="0" y="-9525"/>
                <a:ext cx="2838167" cy="325466"/>
              </a:xfrm>
              <a:prstGeom prst="rect">
                <a:avLst/>
              </a:prstGeom>
            </p:spPr>
            <p:txBody>
              <a:bodyPr lIns="50800" tIns="50800" rIns="50800" bIns="50800" rtlCol="0" anchor="ctr"/>
              <a:lstStyle/>
              <a:p>
                <a:pPr>
                  <a:lnSpc>
                    <a:spcPts val="1481"/>
                  </a:lnSpc>
                  <a:spcBef>
                    <a:spcPct val="0"/>
                  </a:spcBef>
                </a:pPr>
                <a:endParaRPr/>
              </a:p>
            </p:txBody>
          </p:sp>
        </p:grpSp>
        <p:grpSp>
          <p:nvGrpSpPr>
            <p:cNvPr id="60" name="Group 60"/>
            <p:cNvGrpSpPr/>
            <p:nvPr/>
          </p:nvGrpSpPr>
          <p:grpSpPr>
            <a:xfrm>
              <a:off x="0" y="0"/>
              <a:ext cx="1175500" cy="341732"/>
              <a:chOff x="0" y="0"/>
              <a:chExt cx="545137" cy="158478"/>
            </a:xfrm>
          </p:grpSpPr>
          <p:sp>
            <p:nvSpPr>
              <p:cNvPr id="61" name="Freeform 61"/>
              <p:cNvSpPr/>
              <p:nvPr/>
            </p:nvSpPr>
            <p:spPr>
              <a:xfrm>
                <a:off x="0" y="0"/>
                <a:ext cx="545137" cy="158478"/>
              </a:xfrm>
              <a:custGeom>
                <a:avLst/>
                <a:gdLst/>
                <a:ahLst/>
                <a:cxnLst/>
                <a:rect l="l" t="t" r="r" b="b"/>
                <a:pathLst>
                  <a:path w="545137" h="158478">
                    <a:moveTo>
                      <a:pt x="0" y="0"/>
                    </a:moveTo>
                    <a:lnTo>
                      <a:pt x="545137" y="0"/>
                    </a:lnTo>
                    <a:lnTo>
                      <a:pt x="545137" y="158478"/>
                    </a:lnTo>
                    <a:lnTo>
                      <a:pt x="0" y="158478"/>
                    </a:lnTo>
                    <a:close/>
                  </a:path>
                </a:pathLst>
              </a:custGeom>
              <a:solidFill>
                <a:srgbClr val="01516A"/>
              </a:solidFill>
            </p:spPr>
            <p:txBody>
              <a:bodyPr/>
              <a:lstStyle/>
              <a:p>
                <a:endParaRPr lang="en-MY"/>
              </a:p>
            </p:txBody>
          </p:sp>
          <p:sp>
            <p:nvSpPr>
              <p:cNvPr id="62" name="TextBox 62"/>
              <p:cNvSpPr txBox="1"/>
              <p:nvPr/>
            </p:nvSpPr>
            <p:spPr>
              <a:xfrm>
                <a:off x="0" y="-9525"/>
                <a:ext cx="545137" cy="168003"/>
              </a:xfrm>
              <a:prstGeom prst="rect">
                <a:avLst/>
              </a:prstGeom>
            </p:spPr>
            <p:txBody>
              <a:bodyPr lIns="50800" tIns="50800" rIns="50800" bIns="50800" rtlCol="0" anchor="ctr"/>
              <a:lstStyle/>
              <a:p>
                <a:pPr algn="ctr">
                  <a:lnSpc>
                    <a:spcPts val="1481"/>
                  </a:lnSpc>
                  <a:spcBef>
                    <a:spcPct val="0"/>
                  </a:spcBef>
                </a:pPr>
                <a:endParaRPr/>
              </a:p>
            </p:txBody>
          </p:sp>
        </p:grpSp>
        <p:grpSp>
          <p:nvGrpSpPr>
            <p:cNvPr id="63" name="Group 63"/>
            <p:cNvGrpSpPr/>
            <p:nvPr/>
          </p:nvGrpSpPr>
          <p:grpSpPr>
            <a:xfrm>
              <a:off x="4944553" y="302976"/>
              <a:ext cx="1175500" cy="378299"/>
              <a:chOff x="0" y="0"/>
              <a:chExt cx="545137" cy="175436"/>
            </a:xfrm>
          </p:grpSpPr>
          <p:sp>
            <p:nvSpPr>
              <p:cNvPr id="64" name="Freeform 64"/>
              <p:cNvSpPr/>
              <p:nvPr/>
            </p:nvSpPr>
            <p:spPr>
              <a:xfrm>
                <a:off x="0" y="0"/>
                <a:ext cx="545137" cy="175436"/>
              </a:xfrm>
              <a:custGeom>
                <a:avLst/>
                <a:gdLst/>
                <a:ahLst/>
                <a:cxnLst/>
                <a:rect l="l" t="t" r="r" b="b"/>
                <a:pathLst>
                  <a:path w="545137" h="175436">
                    <a:moveTo>
                      <a:pt x="0" y="0"/>
                    </a:moveTo>
                    <a:lnTo>
                      <a:pt x="545137" y="0"/>
                    </a:lnTo>
                    <a:lnTo>
                      <a:pt x="545137" y="175436"/>
                    </a:lnTo>
                    <a:lnTo>
                      <a:pt x="0" y="175436"/>
                    </a:lnTo>
                    <a:close/>
                  </a:path>
                </a:pathLst>
              </a:custGeom>
              <a:solidFill>
                <a:srgbClr val="01516A"/>
              </a:solidFill>
            </p:spPr>
            <p:txBody>
              <a:bodyPr/>
              <a:lstStyle/>
              <a:p>
                <a:endParaRPr lang="en-MY"/>
              </a:p>
            </p:txBody>
          </p:sp>
          <p:sp>
            <p:nvSpPr>
              <p:cNvPr id="65" name="TextBox 65"/>
              <p:cNvSpPr txBox="1"/>
              <p:nvPr/>
            </p:nvSpPr>
            <p:spPr>
              <a:xfrm>
                <a:off x="0" y="-9525"/>
                <a:ext cx="545137" cy="184961"/>
              </a:xfrm>
              <a:prstGeom prst="rect">
                <a:avLst/>
              </a:prstGeom>
            </p:spPr>
            <p:txBody>
              <a:bodyPr lIns="50800" tIns="50800" rIns="50800" bIns="50800" rtlCol="0" anchor="ctr"/>
              <a:lstStyle/>
              <a:p>
                <a:pPr algn="ctr">
                  <a:lnSpc>
                    <a:spcPts val="1481"/>
                  </a:lnSpc>
                  <a:spcBef>
                    <a:spcPct val="0"/>
                  </a:spcBef>
                </a:pPr>
                <a:endParaRPr/>
              </a:p>
            </p:txBody>
          </p:sp>
        </p:grpSp>
      </p:grpSp>
      <p:pic>
        <p:nvPicPr>
          <p:cNvPr id="66" name="Picture 66"/>
          <p:cNvPicPr>
            <a:picLocks noChangeAspect="1"/>
          </p:cNvPicPr>
          <p:nvPr/>
        </p:nvPicPr>
        <p:blipFill>
          <a:blip r:embed="rId2"/>
          <a:stretch>
            <a:fillRect/>
          </a:stretch>
        </p:blipFill>
        <p:spPr>
          <a:xfrm>
            <a:off x="5535902" y="10341219"/>
            <a:ext cx="4813310" cy="2277023"/>
          </a:xfrm>
          <a:prstGeom prst="rect">
            <a:avLst/>
          </a:prstGeom>
        </p:spPr>
      </p:pic>
      <p:pic>
        <p:nvPicPr>
          <p:cNvPr id="67" name="Picture 67"/>
          <p:cNvPicPr>
            <a:picLocks noChangeAspect="1"/>
          </p:cNvPicPr>
          <p:nvPr/>
        </p:nvPicPr>
        <p:blipFill>
          <a:blip r:embed="rId3"/>
          <a:stretch>
            <a:fillRect/>
          </a:stretch>
        </p:blipFill>
        <p:spPr>
          <a:xfrm>
            <a:off x="469468" y="6079448"/>
            <a:ext cx="5173165" cy="1595586"/>
          </a:xfrm>
          <a:prstGeom prst="rect">
            <a:avLst/>
          </a:prstGeom>
        </p:spPr>
      </p:pic>
      <p:grpSp>
        <p:nvGrpSpPr>
          <p:cNvPr id="68" name="Group 68"/>
          <p:cNvGrpSpPr/>
          <p:nvPr/>
        </p:nvGrpSpPr>
        <p:grpSpPr>
          <a:xfrm>
            <a:off x="5722073" y="13312271"/>
            <a:ext cx="4461687" cy="684015"/>
            <a:chOff x="0" y="0"/>
            <a:chExt cx="1199315" cy="183865"/>
          </a:xfrm>
        </p:grpSpPr>
        <p:sp>
          <p:nvSpPr>
            <p:cNvPr id="69" name="Freeform 69"/>
            <p:cNvSpPr/>
            <p:nvPr/>
          </p:nvSpPr>
          <p:spPr>
            <a:xfrm>
              <a:off x="0" y="0"/>
              <a:ext cx="1199315" cy="183865"/>
            </a:xfrm>
            <a:custGeom>
              <a:avLst/>
              <a:gdLst/>
              <a:ahLst/>
              <a:cxnLst/>
              <a:rect l="l" t="t" r="r" b="b"/>
              <a:pathLst>
                <a:path w="1199315" h="183865">
                  <a:moveTo>
                    <a:pt x="19087" y="0"/>
                  </a:moveTo>
                  <a:lnTo>
                    <a:pt x="1180228" y="0"/>
                  </a:lnTo>
                  <a:cubicBezTo>
                    <a:pt x="1185290" y="0"/>
                    <a:pt x="1190145" y="2011"/>
                    <a:pt x="1193724" y="5591"/>
                  </a:cubicBezTo>
                  <a:cubicBezTo>
                    <a:pt x="1197304" y="9170"/>
                    <a:pt x="1199315" y="14025"/>
                    <a:pt x="1199315" y="19087"/>
                  </a:cubicBezTo>
                  <a:lnTo>
                    <a:pt x="1199315" y="164778"/>
                  </a:lnTo>
                  <a:cubicBezTo>
                    <a:pt x="1199315" y="169840"/>
                    <a:pt x="1197304" y="174695"/>
                    <a:pt x="1193724" y="178275"/>
                  </a:cubicBezTo>
                  <a:cubicBezTo>
                    <a:pt x="1190145" y="181854"/>
                    <a:pt x="1185290" y="183865"/>
                    <a:pt x="1180228" y="183865"/>
                  </a:cubicBezTo>
                  <a:lnTo>
                    <a:pt x="19087" y="183865"/>
                  </a:lnTo>
                  <a:cubicBezTo>
                    <a:pt x="14025" y="183865"/>
                    <a:pt x="9170" y="181854"/>
                    <a:pt x="5591" y="178275"/>
                  </a:cubicBezTo>
                  <a:cubicBezTo>
                    <a:pt x="2011" y="174695"/>
                    <a:pt x="0" y="169840"/>
                    <a:pt x="0" y="164778"/>
                  </a:cubicBezTo>
                  <a:lnTo>
                    <a:pt x="0" y="19087"/>
                  </a:lnTo>
                  <a:cubicBezTo>
                    <a:pt x="0" y="14025"/>
                    <a:pt x="2011" y="9170"/>
                    <a:pt x="5591" y="5591"/>
                  </a:cubicBezTo>
                  <a:cubicBezTo>
                    <a:pt x="9170" y="2011"/>
                    <a:pt x="14025" y="0"/>
                    <a:pt x="19087" y="0"/>
                  </a:cubicBezTo>
                  <a:close/>
                </a:path>
              </a:pathLst>
            </a:custGeom>
            <a:solidFill>
              <a:srgbClr val="FFFFFF"/>
            </a:solidFill>
            <a:ln cap="sq">
              <a:noFill/>
              <a:prstDash val="solid"/>
              <a:miter/>
            </a:ln>
          </p:spPr>
          <p:txBody>
            <a:bodyPr/>
            <a:lstStyle/>
            <a:p>
              <a:endParaRPr lang="en-MY"/>
            </a:p>
          </p:txBody>
        </p:sp>
        <p:sp>
          <p:nvSpPr>
            <p:cNvPr id="70" name="TextBox 70"/>
            <p:cNvSpPr txBox="1"/>
            <p:nvPr/>
          </p:nvSpPr>
          <p:spPr>
            <a:xfrm>
              <a:off x="0" y="-9525"/>
              <a:ext cx="1199315" cy="193390"/>
            </a:xfrm>
            <a:prstGeom prst="rect">
              <a:avLst/>
            </a:prstGeom>
          </p:spPr>
          <p:txBody>
            <a:bodyPr lIns="18537" tIns="18537" rIns="18537" bIns="18537" rtlCol="0" anchor="ctr"/>
            <a:lstStyle/>
            <a:p>
              <a:pPr>
                <a:lnSpc>
                  <a:spcPts val="1481"/>
                </a:lnSpc>
                <a:spcBef>
                  <a:spcPct val="0"/>
                </a:spcBef>
              </a:pPr>
              <a:endParaRPr/>
            </a:p>
          </p:txBody>
        </p:sp>
      </p:grpSp>
      <p:grpSp>
        <p:nvGrpSpPr>
          <p:cNvPr id="71" name="Group 71"/>
          <p:cNvGrpSpPr/>
          <p:nvPr/>
        </p:nvGrpSpPr>
        <p:grpSpPr>
          <a:xfrm>
            <a:off x="5654985" y="12801330"/>
            <a:ext cx="4572497" cy="510957"/>
            <a:chOff x="0" y="0"/>
            <a:chExt cx="6096663" cy="681275"/>
          </a:xfrm>
        </p:grpSpPr>
        <p:grpSp>
          <p:nvGrpSpPr>
            <p:cNvPr id="72" name="Group 72"/>
            <p:cNvGrpSpPr/>
            <p:nvPr/>
          </p:nvGrpSpPr>
          <p:grpSpPr>
            <a:xfrm>
              <a:off x="0" y="0"/>
              <a:ext cx="6096663" cy="681275"/>
              <a:chOff x="0" y="0"/>
              <a:chExt cx="2827320" cy="315941"/>
            </a:xfrm>
          </p:grpSpPr>
          <p:sp>
            <p:nvSpPr>
              <p:cNvPr id="73" name="Freeform 73"/>
              <p:cNvSpPr/>
              <p:nvPr/>
            </p:nvSpPr>
            <p:spPr>
              <a:xfrm>
                <a:off x="0" y="0"/>
                <a:ext cx="2827320" cy="315941"/>
              </a:xfrm>
              <a:custGeom>
                <a:avLst/>
                <a:gdLst/>
                <a:ahLst/>
                <a:cxnLst/>
                <a:rect l="l" t="t" r="r" b="b"/>
                <a:pathLst>
                  <a:path w="2827320" h="315941">
                    <a:moveTo>
                      <a:pt x="36309" y="0"/>
                    </a:moveTo>
                    <a:lnTo>
                      <a:pt x="2791011" y="0"/>
                    </a:lnTo>
                    <a:cubicBezTo>
                      <a:pt x="2800641" y="0"/>
                      <a:pt x="2809876" y="3825"/>
                      <a:pt x="2816686" y="10635"/>
                    </a:cubicBezTo>
                    <a:cubicBezTo>
                      <a:pt x="2823495" y="17444"/>
                      <a:pt x="2827320" y="26679"/>
                      <a:pt x="2827320" y="36309"/>
                    </a:cubicBezTo>
                    <a:lnTo>
                      <a:pt x="2827320" y="279632"/>
                    </a:lnTo>
                    <a:cubicBezTo>
                      <a:pt x="2827320" y="289261"/>
                      <a:pt x="2823495" y="298497"/>
                      <a:pt x="2816686" y="305306"/>
                    </a:cubicBezTo>
                    <a:cubicBezTo>
                      <a:pt x="2809876" y="312115"/>
                      <a:pt x="2800641" y="315941"/>
                      <a:pt x="2791011" y="315941"/>
                    </a:cubicBezTo>
                    <a:lnTo>
                      <a:pt x="36309" y="315941"/>
                    </a:lnTo>
                    <a:cubicBezTo>
                      <a:pt x="26679" y="315941"/>
                      <a:pt x="17444" y="312115"/>
                      <a:pt x="10635" y="305306"/>
                    </a:cubicBezTo>
                    <a:cubicBezTo>
                      <a:pt x="3825" y="298497"/>
                      <a:pt x="0" y="289261"/>
                      <a:pt x="0" y="279632"/>
                    </a:cubicBezTo>
                    <a:lnTo>
                      <a:pt x="0" y="36309"/>
                    </a:lnTo>
                    <a:cubicBezTo>
                      <a:pt x="0" y="26679"/>
                      <a:pt x="3825" y="17444"/>
                      <a:pt x="10635" y="10635"/>
                    </a:cubicBezTo>
                    <a:cubicBezTo>
                      <a:pt x="17444" y="3825"/>
                      <a:pt x="26679" y="0"/>
                      <a:pt x="36309" y="0"/>
                    </a:cubicBezTo>
                    <a:close/>
                  </a:path>
                </a:pathLst>
              </a:custGeom>
              <a:solidFill>
                <a:srgbClr val="01516A"/>
              </a:solidFill>
            </p:spPr>
            <p:txBody>
              <a:bodyPr/>
              <a:lstStyle/>
              <a:p>
                <a:endParaRPr lang="en-MY"/>
              </a:p>
            </p:txBody>
          </p:sp>
          <p:sp>
            <p:nvSpPr>
              <p:cNvPr id="74" name="TextBox 74"/>
              <p:cNvSpPr txBox="1"/>
              <p:nvPr/>
            </p:nvSpPr>
            <p:spPr>
              <a:xfrm>
                <a:off x="0" y="-9525"/>
                <a:ext cx="2827320" cy="325466"/>
              </a:xfrm>
              <a:prstGeom prst="rect">
                <a:avLst/>
              </a:prstGeom>
            </p:spPr>
            <p:txBody>
              <a:bodyPr lIns="50800" tIns="50800" rIns="50800" bIns="50800" rtlCol="0" anchor="ctr"/>
              <a:lstStyle/>
              <a:p>
                <a:pPr>
                  <a:lnSpc>
                    <a:spcPts val="1481"/>
                  </a:lnSpc>
                  <a:spcBef>
                    <a:spcPct val="0"/>
                  </a:spcBef>
                </a:pPr>
                <a:endParaRPr/>
              </a:p>
            </p:txBody>
          </p:sp>
        </p:grpSp>
        <p:grpSp>
          <p:nvGrpSpPr>
            <p:cNvPr id="75" name="Group 75"/>
            <p:cNvGrpSpPr/>
            <p:nvPr/>
          </p:nvGrpSpPr>
          <p:grpSpPr>
            <a:xfrm>
              <a:off x="0" y="0"/>
              <a:ext cx="1171007" cy="341732"/>
              <a:chOff x="0" y="0"/>
              <a:chExt cx="543053" cy="158478"/>
            </a:xfrm>
          </p:grpSpPr>
          <p:sp>
            <p:nvSpPr>
              <p:cNvPr id="76" name="Freeform 76"/>
              <p:cNvSpPr/>
              <p:nvPr/>
            </p:nvSpPr>
            <p:spPr>
              <a:xfrm>
                <a:off x="0" y="0"/>
                <a:ext cx="543053" cy="158478"/>
              </a:xfrm>
              <a:custGeom>
                <a:avLst/>
                <a:gdLst/>
                <a:ahLst/>
                <a:cxnLst/>
                <a:rect l="l" t="t" r="r" b="b"/>
                <a:pathLst>
                  <a:path w="543053" h="158478">
                    <a:moveTo>
                      <a:pt x="0" y="0"/>
                    </a:moveTo>
                    <a:lnTo>
                      <a:pt x="543053" y="0"/>
                    </a:lnTo>
                    <a:lnTo>
                      <a:pt x="543053" y="158478"/>
                    </a:lnTo>
                    <a:lnTo>
                      <a:pt x="0" y="158478"/>
                    </a:lnTo>
                    <a:close/>
                  </a:path>
                </a:pathLst>
              </a:custGeom>
              <a:solidFill>
                <a:srgbClr val="01516A"/>
              </a:solidFill>
            </p:spPr>
            <p:txBody>
              <a:bodyPr/>
              <a:lstStyle/>
              <a:p>
                <a:endParaRPr lang="en-MY"/>
              </a:p>
            </p:txBody>
          </p:sp>
          <p:sp>
            <p:nvSpPr>
              <p:cNvPr id="77" name="TextBox 77"/>
              <p:cNvSpPr txBox="1"/>
              <p:nvPr/>
            </p:nvSpPr>
            <p:spPr>
              <a:xfrm>
                <a:off x="0" y="-9525"/>
                <a:ext cx="543053" cy="168003"/>
              </a:xfrm>
              <a:prstGeom prst="rect">
                <a:avLst/>
              </a:prstGeom>
            </p:spPr>
            <p:txBody>
              <a:bodyPr lIns="50800" tIns="50800" rIns="50800" bIns="50800" rtlCol="0" anchor="ctr"/>
              <a:lstStyle/>
              <a:p>
                <a:pPr algn="ctr">
                  <a:lnSpc>
                    <a:spcPts val="1481"/>
                  </a:lnSpc>
                  <a:spcBef>
                    <a:spcPct val="0"/>
                  </a:spcBef>
                </a:pPr>
                <a:endParaRPr/>
              </a:p>
            </p:txBody>
          </p:sp>
        </p:grpSp>
        <p:grpSp>
          <p:nvGrpSpPr>
            <p:cNvPr id="78" name="Group 78"/>
            <p:cNvGrpSpPr/>
            <p:nvPr/>
          </p:nvGrpSpPr>
          <p:grpSpPr>
            <a:xfrm>
              <a:off x="4925656" y="302976"/>
              <a:ext cx="1171007" cy="378299"/>
              <a:chOff x="0" y="0"/>
              <a:chExt cx="543053" cy="175436"/>
            </a:xfrm>
          </p:grpSpPr>
          <p:sp>
            <p:nvSpPr>
              <p:cNvPr id="79" name="Freeform 79"/>
              <p:cNvSpPr/>
              <p:nvPr/>
            </p:nvSpPr>
            <p:spPr>
              <a:xfrm>
                <a:off x="0" y="0"/>
                <a:ext cx="543053" cy="175436"/>
              </a:xfrm>
              <a:custGeom>
                <a:avLst/>
                <a:gdLst/>
                <a:ahLst/>
                <a:cxnLst/>
                <a:rect l="l" t="t" r="r" b="b"/>
                <a:pathLst>
                  <a:path w="543053" h="175436">
                    <a:moveTo>
                      <a:pt x="0" y="0"/>
                    </a:moveTo>
                    <a:lnTo>
                      <a:pt x="543053" y="0"/>
                    </a:lnTo>
                    <a:lnTo>
                      <a:pt x="543053" y="175436"/>
                    </a:lnTo>
                    <a:lnTo>
                      <a:pt x="0" y="175436"/>
                    </a:lnTo>
                    <a:close/>
                  </a:path>
                </a:pathLst>
              </a:custGeom>
              <a:solidFill>
                <a:srgbClr val="01516A"/>
              </a:solidFill>
            </p:spPr>
            <p:txBody>
              <a:bodyPr/>
              <a:lstStyle/>
              <a:p>
                <a:endParaRPr lang="en-MY"/>
              </a:p>
            </p:txBody>
          </p:sp>
          <p:sp>
            <p:nvSpPr>
              <p:cNvPr id="80" name="TextBox 80"/>
              <p:cNvSpPr txBox="1"/>
              <p:nvPr/>
            </p:nvSpPr>
            <p:spPr>
              <a:xfrm>
                <a:off x="0" y="-9525"/>
                <a:ext cx="543053" cy="184961"/>
              </a:xfrm>
              <a:prstGeom prst="rect">
                <a:avLst/>
              </a:prstGeom>
            </p:spPr>
            <p:txBody>
              <a:bodyPr lIns="50800" tIns="50800" rIns="50800" bIns="50800" rtlCol="0" anchor="ctr"/>
              <a:lstStyle/>
              <a:p>
                <a:pPr algn="ctr">
                  <a:lnSpc>
                    <a:spcPts val="1481"/>
                  </a:lnSpc>
                  <a:spcBef>
                    <a:spcPct val="0"/>
                  </a:spcBef>
                </a:pPr>
                <a:endParaRPr/>
              </a:p>
            </p:txBody>
          </p:sp>
        </p:grpSp>
      </p:grpSp>
      <p:pic>
        <p:nvPicPr>
          <p:cNvPr id="81" name="Picture 81"/>
          <p:cNvPicPr>
            <a:picLocks noChangeAspect="1"/>
          </p:cNvPicPr>
          <p:nvPr/>
        </p:nvPicPr>
        <p:blipFill>
          <a:blip r:embed="rId4"/>
          <a:stretch>
            <a:fillRect/>
          </a:stretch>
        </p:blipFill>
        <p:spPr>
          <a:xfrm>
            <a:off x="5507147" y="8478038"/>
            <a:ext cx="4925473" cy="2531871"/>
          </a:xfrm>
          <a:prstGeom prst="rect">
            <a:avLst/>
          </a:prstGeom>
        </p:spPr>
      </p:pic>
      <p:grpSp>
        <p:nvGrpSpPr>
          <p:cNvPr id="82" name="Group 82"/>
          <p:cNvGrpSpPr/>
          <p:nvPr/>
        </p:nvGrpSpPr>
        <p:grpSpPr>
          <a:xfrm>
            <a:off x="33364" y="1989734"/>
            <a:ext cx="10670526" cy="980699"/>
            <a:chOff x="0" y="0"/>
            <a:chExt cx="2337276" cy="214813"/>
          </a:xfrm>
        </p:grpSpPr>
        <p:sp>
          <p:nvSpPr>
            <p:cNvPr id="83" name="Freeform 83"/>
            <p:cNvSpPr/>
            <p:nvPr/>
          </p:nvSpPr>
          <p:spPr>
            <a:xfrm>
              <a:off x="0" y="0"/>
              <a:ext cx="2337276" cy="214813"/>
            </a:xfrm>
            <a:custGeom>
              <a:avLst/>
              <a:gdLst/>
              <a:ahLst/>
              <a:cxnLst/>
              <a:rect l="l" t="t" r="r" b="b"/>
              <a:pathLst>
                <a:path w="2337276" h="214813">
                  <a:moveTo>
                    <a:pt x="0" y="0"/>
                  </a:moveTo>
                  <a:lnTo>
                    <a:pt x="2337276" y="0"/>
                  </a:lnTo>
                  <a:lnTo>
                    <a:pt x="2337276" y="214813"/>
                  </a:lnTo>
                  <a:lnTo>
                    <a:pt x="0" y="214813"/>
                  </a:lnTo>
                  <a:close/>
                </a:path>
              </a:pathLst>
            </a:custGeom>
            <a:solidFill>
              <a:srgbClr val="01516A"/>
            </a:solidFill>
          </p:spPr>
          <p:txBody>
            <a:bodyPr/>
            <a:lstStyle/>
            <a:p>
              <a:endParaRPr lang="en-MY"/>
            </a:p>
          </p:txBody>
        </p:sp>
        <p:sp>
          <p:nvSpPr>
            <p:cNvPr id="84" name="TextBox 84"/>
            <p:cNvSpPr txBox="1"/>
            <p:nvPr/>
          </p:nvSpPr>
          <p:spPr>
            <a:xfrm>
              <a:off x="0" y="-47625"/>
              <a:ext cx="2337276" cy="262438"/>
            </a:xfrm>
            <a:prstGeom prst="rect">
              <a:avLst/>
            </a:prstGeom>
          </p:spPr>
          <p:txBody>
            <a:bodyPr lIns="19088" tIns="19088" rIns="19088" bIns="19088" rtlCol="0" anchor="ctr"/>
            <a:lstStyle/>
            <a:p>
              <a:pPr algn="ctr">
                <a:lnSpc>
                  <a:spcPts val="3261"/>
                </a:lnSpc>
              </a:pPr>
              <a:endParaRPr/>
            </a:p>
          </p:txBody>
        </p:sp>
      </p:grpSp>
      <p:grpSp>
        <p:nvGrpSpPr>
          <p:cNvPr id="85" name="Group 85"/>
          <p:cNvGrpSpPr/>
          <p:nvPr/>
        </p:nvGrpSpPr>
        <p:grpSpPr>
          <a:xfrm>
            <a:off x="5651252" y="8009306"/>
            <a:ext cx="4576230" cy="510957"/>
            <a:chOff x="0" y="0"/>
            <a:chExt cx="6101640" cy="681275"/>
          </a:xfrm>
        </p:grpSpPr>
        <p:grpSp>
          <p:nvGrpSpPr>
            <p:cNvPr id="86" name="Group 86"/>
            <p:cNvGrpSpPr/>
            <p:nvPr/>
          </p:nvGrpSpPr>
          <p:grpSpPr>
            <a:xfrm>
              <a:off x="0" y="0"/>
              <a:ext cx="6101640" cy="681275"/>
              <a:chOff x="0" y="0"/>
              <a:chExt cx="2829628" cy="315941"/>
            </a:xfrm>
          </p:grpSpPr>
          <p:sp>
            <p:nvSpPr>
              <p:cNvPr id="87" name="Freeform 87"/>
              <p:cNvSpPr/>
              <p:nvPr/>
            </p:nvSpPr>
            <p:spPr>
              <a:xfrm>
                <a:off x="0" y="0"/>
                <a:ext cx="2829628" cy="315941"/>
              </a:xfrm>
              <a:custGeom>
                <a:avLst/>
                <a:gdLst/>
                <a:ahLst/>
                <a:cxnLst/>
                <a:rect l="l" t="t" r="r" b="b"/>
                <a:pathLst>
                  <a:path w="2829628" h="315941">
                    <a:moveTo>
                      <a:pt x="36280" y="0"/>
                    </a:moveTo>
                    <a:lnTo>
                      <a:pt x="2793349" y="0"/>
                    </a:lnTo>
                    <a:cubicBezTo>
                      <a:pt x="2813386" y="0"/>
                      <a:pt x="2829628" y="16243"/>
                      <a:pt x="2829628" y="36280"/>
                    </a:cubicBezTo>
                    <a:lnTo>
                      <a:pt x="2829628" y="279661"/>
                    </a:lnTo>
                    <a:cubicBezTo>
                      <a:pt x="2829628" y="289283"/>
                      <a:pt x="2825806" y="298511"/>
                      <a:pt x="2819002" y="305315"/>
                    </a:cubicBezTo>
                    <a:cubicBezTo>
                      <a:pt x="2812199" y="312118"/>
                      <a:pt x="2802971" y="315941"/>
                      <a:pt x="2793349" y="315941"/>
                    </a:cubicBezTo>
                    <a:lnTo>
                      <a:pt x="36280" y="315941"/>
                    </a:lnTo>
                    <a:cubicBezTo>
                      <a:pt x="26658" y="315941"/>
                      <a:pt x="17430" y="312118"/>
                      <a:pt x="10626" y="305315"/>
                    </a:cubicBezTo>
                    <a:cubicBezTo>
                      <a:pt x="3822" y="298511"/>
                      <a:pt x="0" y="289283"/>
                      <a:pt x="0" y="279661"/>
                    </a:cubicBezTo>
                    <a:lnTo>
                      <a:pt x="0" y="36280"/>
                    </a:lnTo>
                    <a:cubicBezTo>
                      <a:pt x="0" y="26658"/>
                      <a:pt x="3822" y="17430"/>
                      <a:pt x="10626" y="10626"/>
                    </a:cubicBezTo>
                    <a:cubicBezTo>
                      <a:pt x="17430" y="3822"/>
                      <a:pt x="26658" y="0"/>
                      <a:pt x="36280" y="0"/>
                    </a:cubicBezTo>
                    <a:close/>
                  </a:path>
                </a:pathLst>
              </a:custGeom>
              <a:solidFill>
                <a:srgbClr val="01516A"/>
              </a:solidFill>
            </p:spPr>
            <p:txBody>
              <a:bodyPr/>
              <a:lstStyle/>
              <a:p>
                <a:endParaRPr lang="en-MY"/>
              </a:p>
            </p:txBody>
          </p:sp>
          <p:sp>
            <p:nvSpPr>
              <p:cNvPr id="88" name="TextBox 88"/>
              <p:cNvSpPr txBox="1"/>
              <p:nvPr/>
            </p:nvSpPr>
            <p:spPr>
              <a:xfrm>
                <a:off x="0" y="-9525"/>
                <a:ext cx="2829628" cy="325466"/>
              </a:xfrm>
              <a:prstGeom prst="rect">
                <a:avLst/>
              </a:prstGeom>
            </p:spPr>
            <p:txBody>
              <a:bodyPr lIns="50800" tIns="50800" rIns="50800" bIns="50800" rtlCol="0" anchor="ctr"/>
              <a:lstStyle/>
              <a:p>
                <a:pPr>
                  <a:lnSpc>
                    <a:spcPts val="1481"/>
                  </a:lnSpc>
                  <a:spcBef>
                    <a:spcPct val="0"/>
                  </a:spcBef>
                </a:pPr>
                <a:endParaRPr/>
              </a:p>
            </p:txBody>
          </p:sp>
        </p:grpSp>
        <p:grpSp>
          <p:nvGrpSpPr>
            <p:cNvPr id="89" name="Group 89"/>
            <p:cNvGrpSpPr/>
            <p:nvPr/>
          </p:nvGrpSpPr>
          <p:grpSpPr>
            <a:xfrm>
              <a:off x="0" y="0"/>
              <a:ext cx="1171963" cy="341732"/>
              <a:chOff x="0" y="0"/>
              <a:chExt cx="543497" cy="158478"/>
            </a:xfrm>
          </p:grpSpPr>
          <p:sp>
            <p:nvSpPr>
              <p:cNvPr id="90" name="Freeform 90"/>
              <p:cNvSpPr/>
              <p:nvPr/>
            </p:nvSpPr>
            <p:spPr>
              <a:xfrm>
                <a:off x="0" y="0"/>
                <a:ext cx="543497" cy="158478"/>
              </a:xfrm>
              <a:custGeom>
                <a:avLst/>
                <a:gdLst/>
                <a:ahLst/>
                <a:cxnLst/>
                <a:rect l="l" t="t" r="r" b="b"/>
                <a:pathLst>
                  <a:path w="543497" h="158478">
                    <a:moveTo>
                      <a:pt x="0" y="0"/>
                    </a:moveTo>
                    <a:lnTo>
                      <a:pt x="543497" y="0"/>
                    </a:lnTo>
                    <a:lnTo>
                      <a:pt x="543497" y="158478"/>
                    </a:lnTo>
                    <a:lnTo>
                      <a:pt x="0" y="158478"/>
                    </a:lnTo>
                    <a:close/>
                  </a:path>
                </a:pathLst>
              </a:custGeom>
              <a:solidFill>
                <a:srgbClr val="01516A"/>
              </a:solidFill>
            </p:spPr>
            <p:txBody>
              <a:bodyPr/>
              <a:lstStyle/>
              <a:p>
                <a:endParaRPr lang="en-MY"/>
              </a:p>
            </p:txBody>
          </p:sp>
          <p:sp>
            <p:nvSpPr>
              <p:cNvPr id="91" name="TextBox 91"/>
              <p:cNvSpPr txBox="1"/>
              <p:nvPr/>
            </p:nvSpPr>
            <p:spPr>
              <a:xfrm>
                <a:off x="0" y="-9525"/>
                <a:ext cx="543497" cy="168003"/>
              </a:xfrm>
              <a:prstGeom prst="rect">
                <a:avLst/>
              </a:prstGeom>
            </p:spPr>
            <p:txBody>
              <a:bodyPr lIns="50800" tIns="50800" rIns="50800" bIns="50800" rtlCol="0" anchor="ctr"/>
              <a:lstStyle/>
              <a:p>
                <a:pPr algn="ctr">
                  <a:lnSpc>
                    <a:spcPts val="1481"/>
                  </a:lnSpc>
                  <a:spcBef>
                    <a:spcPct val="0"/>
                  </a:spcBef>
                </a:pPr>
                <a:endParaRPr/>
              </a:p>
            </p:txBody>
          </p:sp>
        </p:grpSp>
        <p:grpSp>
          <p:nvGrpSpPr>
            <p:cNvPr id="92" name="Group 92"/>
            <p:cNvGrpSpPr/>
            <p:nvPr/>
          </p:nvGrpSpPr>
          <p:grpSpPr>
            <a:xfrm>
              <a:off x="4929677" y="302976"/>
              <a:ext cx="1171963" cy="378299"/>
              <a:chOff x="0" y="0"/>
              <a:chExt cx="543497" cy="175436"/>
            </a:xfrm>
          </p:grpSpPr>
          <p:sp>
            <p:nvSpPr>
              <p:cNvPr id="93" name="Freeform 93"/>
              <p:cNvSpPr/>
              <p:nvPr/>
            </p:nvSpPr>
            <p:spPr>
              <a:xfrm>
                <a:off x="0" y="0"/>
                <a:ext cx="543497" cy="175436"/>
              </a:xfrm>
              <a:custGeom>
                <a:avLst/>
                <a:gdLst/>
                <a:ahLst/>
                <a:cxnLst/>
                <a:rect l="l" t="t" r="r" b="b"/>
                <a:pathLst>
                  <a:path w="543497" h="175436">
                    <a:moveTo>
                      <a:pt x="0" y="0"/>
                    </a:moveTo>
                    <a:lnTo>
                      <a:pt x="543497" y="0"/>
                    </a:lnTo>
                    <a:lnTo>
                      <a:pt x="543497" y="175436"/>
                    </a:lnTo>
                    <a:lnTo>
                      <a:pt x="0" y="175436"/>
                    </a:lnTo>
                    <a:close/>
                  </a:path>
                </a:pathLst>
              </a:custGeom>
              <a:solidFill>
                <a:srgbClr val="01516A"/>
              </a:solidFill>
            </p:spPr>
            <p:txBody>
              <a:bodyPr/>
              <a:lstStyle/>
              <a:p>
                <a:endParaRPr lang="en-MY"/>
              </a:p>
            </p:txBody>
          </p:sp>
          <p:sp>
            <p:nvSpPr>
              <p:cNvPr id="94" name="TextBox 94"/>
              <p:cNvSpPr txBox="1"/>
              <p:nvPr/>
            </p:nvSpPr>
            <p:spPr>
              <a:xfrm>
                <a:off x="0" y="-9525"/>
                <a:ext cx="543497" cy="184961"/>
              </a:xfrm>
              <a:prstGeom prst="rect">
                <a:avLst/>
              </a:prstGeom>
            </p:spPr>
            <p:txBody>
              <a:bodyPr lIns="50800" tIns="50800" rIns="50800" bIns="50800" rtlCol="0" anchor="ctr"/>
              <a:lstStyle/>
              <a:p>
                <a:pPr algn="ctr">
                  <a:lnSpc>
                    <a:spcPts val="1481"/>
                  </a:lnSpc>
                  <a:spcBef>
                    <a:spcPct val="0"/>
                  </a:spcBef>
                </a:pPr>
                <a:endParaRPr/>
              </a:p>
            </p:txBody>
          </p:sp>
        </p:grpSp>
      </p:grpSp>
      <p:sp>
        <p:nvSpPr>
          <p:cNvPr id="95" name="TextBox 95"/>
          <p:cNvSpPr txBox="1"/>
          <p:nvPr/>
        </p:nvSpPr>
        <p:spPr>
          <a:xfrm>
            <a:off x="509772" y="2299987"/>
            <a:ext cx="9717711" cy="357918"/>
          </a:xfrm>
          <a:prstGeom prst="rect">
            <a:avLst/>
          </a:prstGeom>
        </p:spPr>
        <p:txBody>
          <a:bodyPr lIns="0" tIns="0" rIns="0" bIns="0" rtlCol="0" anchor="t">
            <a:spAutoFit/>
          </a:bodyPr>
          <a:lstStyle/>
          <a:p>
            <a:pPr algn="ctr">
              <a:lnSpc>
                <a:spcPts val="3004"/>
              </a:lnSpc>
            </a:pPr>
            <a:r>
              <a:rPr lang="en-US" sz="2002" spc="110" dirty="0">
                <a:solidFill>
                  <a:srgbClr val="FFFFFF"/>
                </a:solidFill>
                <a:latin typeface="Playpen Sans"/>
                <a:ea typeface="Playpen Sans"/>
                <a:cs typeface="Playpen Sans"/>
                <a:sym typeface="Playpen Sans"/>
              </a:rPr>
              <a:t>RESEARCH TITLE</a:t>
            </a:r>
          </a:p>
        </p:txBody>
      </p:sp>
      <p:sp>
        <p:nvSpPr>
          <p:cNvPr id="96" name="Freeform 96"/>
          <p:cNvSpPr/>
          <p:nvPr/>
        </p:nvSpPr>
        <p:spPr>
          <a:xfrm>
            <a:off x="9317894" y="485698"/>
            <a:ext cx="3628253" cy="2641066"/>
          </a:xfrm>
          <a:custGeom>
            <a:avLst/>
            <a:gdLst/>
            <a:ahLst/>
            <a:cxnLst/>
            <a:rect l="l" t="t" r="r" b="b"/>
            <a:pathLst>
              <a:path w="3628253" h="2641066">
                <a:moveTo>
                  <a:pt x="0" y="0"/>
                </a:moveTo>
                <a:lnTo>
                  <a:pt x="3628253" y="0"/>
                </a:lnTo>
                <a:lnTo>
                  <a:pt x="3628253" y="2641066"/>
                </a:lnTo>
                <a:lnTo>
                  <a:pt x="0" y="26410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98" name="Freeform 98"/>
          <p:cNvSpPr/>
          <p:nvPr/>
        </p:nvSpPr>
        <p:spPr>
          <a:xfrm rot="-10800000">
            <a:off x="-1906986" y="673022"/>
            <a:ext cx="3633230" cy="2644689"/>
          </a:xfrm>
          <a:custGeom>
            <a:avLst/>
            <a:gdLst/>
            <a:ahLst/>
            <a:cxnLst/>
            <a:rect l="l" t="t" r="r" b="b"/>
            <a:pathLst>
              <a:path w="3633230" h="2644689">
                <a:moveTo>
                  <a:pt x="0" y="0"/>
                </a:moveTo>
                <a:lnTo>
                  <a:pt x="3633230" y="0"/>
                </a:lnTo>
                <a:lnTo>
                  <a:pt x="3633230" y="2644689"/>
                </a:lnTo>
                <a:lnTo>
                  <a:pt x="0" y="26446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MY"/>
          </a:p>
        </p:txBody>
      </p:sp>
      <p:sp>
        <p:nvSpPr>
          <p:cNvPr id="99" name="Freeform 99"/>
          <p:cNvSpPr/>
          <p:nvPr/>
        </p:nvSpPr>
        <p:spPr>
          <a:xfrm>
            <a:off x="3806301" y="200648"/>
            <a:ext cx="3067313" cy="895036"/>
          </a:xfrm>
          <a:custGeom>
            <a:avLst/>
            <a:gdLst/>
            <a:ahLst/>
            <a:cxnLst/>
            <a:rect l="l" t="t" r="r" b="b"/>
            <a:pathLst>
              <a:path w="3489128" h="1125244">
                <a:moveTo>
                  <a:pt x="0" y="0"/>
                </a:moveTo>
                <a:lnTo>
                  <a:pt x="3489128" y="0"/>
                </a:lnTo>
                <a:lnTo>
                  <a:pt x="3489128" y="1125244"/>
                </a:lnTo>
                <a:lnTo>
                  <a:pt x="0" y="1125244"/>
                </a:lnTo>
                <a:lnTo>
                  <a:pt x="0" y="0"/>
                </a:lnTo>
                <a:close/>
              </a:path>
            </a:pathLst>
          </a:custGeom>
          <a:blipFill>
            <a:blip r:embed="rId7"/>
            <a:stretch>
              <a:fillRect/>
            </a:stretch>
          </a:blipFill>
        </p:spPr>
        <p:txBody>
          <a:bodyPr/>
          <a:lstStyle/>
          <a:p>
            <a:endParaRPr lang="en-MY"/>
          </a:p>
        </p:txBody>
      </p:sp>
      <p:grpSp>
        <p:nvGrpSpPr>
          <p:cNvPr id="100" name="Group 100"/>
          <p:cNvGrpSpPr/>
          <p:nvPr/>
        </p:nvGrpSpPr>
        <p:grpSpPr>
          <a:xfrm>
            <a:off x="534704" y="12820941"/>
            <a:ext cx="4833923" cy="1116791"/>
            <a:chOff x="0" y="0"/>
            <a:chExt cx="1299373" cy="300197"/>
          </a:xfrm>
        </p:grpSpPr>
        <p:sp>
          <p:nvSpPr>
            <p:cNvPr id="101" name="Freeform 101"/>
            <p:cNvSpPr/>
            <p:nvPr/>
          </p:nvSpPr>
          <p:spPr>
            <a:xfrm>
              <a:off x="0" y="0"/>
              <a:ext cx="1299373" cy="300197"/>
            </a:xfrm>
            <a:custGeom>
              <a:avLst/>
              <a:gdLst/>
              <a:ahLst/>
              <a:cxnLst/>
              <a:rect l="l" t="t" r="r" b="b"/>
              <a:pathLst>
                <a:path w="1299373" h="300197">
                  <a:moveTo>
                    <a:pt x="17617" y="0"/>
                  </a:moveTo>
                  <a:lnTo>
                    <a:pt x="1281755" y="0"/>
                  </a:lnTo>
                  <a:cubicBezTo>
                    <a:pt x="1291485" y="0"/>
                    <a:pt x="1299373" y="7888"/>
                    <a:pt x="1299373" y="17617"/>
                  </a:cubicBezTo>
                  <a:lnTo>
                    <a:pt x="1299373" y="282579"/>
                  </a:lnTo>
                  <a:cubicBezTo>
                    <a:pt x="1299373" y="292309"/>
                    <a:pt x="1291485" y="300197"/>
                    <a:pt x="1281755" y="300197"/>
                  </a:cubicBezTo>
                  <a:lnTo>
                    <a:pt x="17617" y="300197"/>
                  </a:lnTo>
                  <a:cubicBezTo>
                    <a:pt x="7888" y="300197"/>
                    <a:pt x="0" y="292309"/>
                    <a:pt x="0" y="282579"/>
                  </a:cubicBezTo>
                  <a:lnTo>
                    <a:pt x="0" y="17617"/>
                  </a:lnTo>
                  <a:cubicBezTo>
                    <a:pt x="0" y="7888"/>
                    <a:pt x="7888" y="0"/>
                    <a:pt x="17617" y="0"/>
                  </a:cubicBezTo>
                  <a:close/>
                </a:path>
              </a:pathLst>
            </a:custGeom>
            <a:solidFill>
              <a:srgbClr val="FFFFFF"/>
            </a:solidFill>
            <a:ln cap="sq">
              <a:noFill/>
              <a:prstDash val="solid"/>
              <a:miter/>
            </a:ln>
          </p:spPr>
          <p:txBody>
            <a:bodyPr/>
            <a:lstStyle/>
            <a:p>
              <a:endParaRPr lang="en-MY"/>
            </a:p>
          </p:txBody>
        </p:sp>
        <p:sp>
          <p:nvSpPr>
            <p:cNvPr id="102" name="TextBox 102"/>
            <p:cNvSpPr txBox="1"/>
            <p:nvPr/>
          </p:nvSpPr>
          <p:spPr>
            <a:xfrm>
              <a:off x="0" y="-9525"/>
              <a:ext cx="1299373" cy="309722"/>
            </a:xfrm>
            <a:prstGeom prst="rect">
              <a:avLst/>
            </a:prstGeom>
          </p:spPr>
          <p:txBody>
            <a:bodyPr lIns="18537" tIns="18537" rIns="18537" bIns="18537" rtlCol="0" anchor="ctr"/>
            <a:lstStyle/>
            <a:p>
              <a:pPr>
                <a:lnSpc>
                  <a:spcPts val="1481"/>
                </a:lnSpc>
                <a:spcBef>
                  <a:spcPct val="0"/>
                </a:spcBef>
              </a:pPr>
              <a:endParaRPr/>
            </a:p>
          </p:txBody>
        </p:sp>
      </p:grpSp>
      <p:grpSp>
        <p:nvGrpSpPr>
          <p:cNvPr id="103" name="Group 103"/>
          <p:cNvGrpSpPr/>
          <p:nvPr/>
        </p:nvGrpSpPr>
        <p:grpSpPr>
          <a:xfrm>
            <a:off x="534704" y="12309984"/>
            <a:ext cx="4590039" cy="510957"/>
            <a:chOff x="0" y="0"/>
            <a:chExt cx="6120052" cy="681275"/>
          </a:xfrm>
        </p:grpSpPr>
        <p:grpSp>
          <p:nvGrpSpPr>
            <p:cNvPr id="104" name="Group 104"/>
            <p:cNvGrpSpPr/>
            <p:nvPr/>
          </p:nvGrpSpPr>
          <p:grpSpPr>
            <a:xfrm>
              <a:off x="0" y="0"/>
              <a:ext cx="6120052" cy="681275"/>
              <a:chOff x="0" y="0"/>
              <a:chExt cx="2838167" cy="315941"/>
            </a:xfrm>
          </p:grpSpPr>
          <p:sp>
            <p:nvSpPr>
              <p:cNvPr id="105" name="Freeform 105"/>
              <p:cNvSpPr/>
              <p:nvPr/>
            </p:nvSpPr>
            <p:spPr>
              <a:xfrm>
                <a:off x="0" y="0"/>
                <a:ext cx="2838167" cy="315941"/>
              </a:xfrm>
              <a:custGeom>
                <a:avLst/>
                <a:gdLst/>
                <a:ahLst/>
                <a:cxnLst/>
                <a:rect l="l" t="t" r="r" b="b"/>
                <a:pathLst>
                  <a:path w="2838167" h="315941">
                    <a:moveTo>
                      <a:pt x="36170" y="0"/>
                    </a:moveTo>
                    <a:lnTo>
                      <a:pt x="2801997" y="0"/>
                    </a:lnTo>
                    <a:cubicBezTo>
                      <a:pt x="2811590" y="0"/>
                      <a:pt x="2820790" y="3811"/>
                      <a:pt x="2827573" y="10594"/>
                    </a:cubicBezTo>
                    <a:cubicBezTo>
                      <a:pt x="2834356" y="17377"/>
                      <a:pt x="2838167" y="26577"/>
                      <a:pt x="2838167" y="36170"/>
                    </a:cubicBezTo>
                    <a:lnTo>
                      <a:pt x="2838167" y="279770"/>
                    </a:lnTo>
                    <a:cubicBezTo>
                      <a:pt x="2838167" y="299747"/>
                      <a:pt x="2821973" y="315941"/>
                      <a:pt x="2801997" y="315941"/>
                    </a:cubicBezTo>
                    <a:lnTo>
                      <a:pt x="36170" y="315941"/>
                    </a:lnTo>
                    <a:cubicBezTo>
                      <a:pt x="16194" y="315941"/>
                      <a:pt x="0" y="299747"/>
                      <a:pt x="0" y="279770"/>
                    </a:cubicBezTo>
                    <a:lnTo>
                      <a:pt x="0" y="36170"/>
                    </a:lnTo>
                    <a:cubicBezTo>
                      <a:pt x="0" y="16194"/>
                      <a:pt x="16194" y="0"/>
                      <a:pt x="36170" y="0"/>
                    </a:cubicBezTo>
                    <a:close/>
                  </a:path>
                </a:pathLst>
              </a:custGeom>
              <a:solidFill>
                <a:srgbClr val="01516A"/>
              </a:solidFill>
            </p:spPr>
            <p:txBody>
              <a:bodyPr/>
              <a:lstStyle/>
              <a:p>
                <a:endParaRPr lang="en-MY"/>
              </a:p>
            </p:txBody>
          </p:sp>
          <p:sp>
            <p:nvSpPr>
              <p:cNvPr id="106" name="TextBox 106"/>
              <p:cNvSpPr txBox="1"/>
              <p:nvPr/>
            </p:nvSpPr>
            <p:spPr>
              <a:xfrm>
                <a:off x="0" y="-9525"/>
                <a:ext cx="2838167" cy="325466"/>
              </a:xfrm>
              <a:prstGeom prst="rect">
                <a:avLst/>
              </a:prstGeom>
            </p:spPr>
            <p:txBody>
              <a:bodyPr lIns="50800" tIns="50800" rIns="50800" bIns="50800" rtlCol="0" anchor="ctr"/>
              <a:lstStyle/>
              <a:p>
                <a:pPr>
                  <a:lnSpc>
                    <a:spcPts val="1481"/>
                  </a:lnSpc>
                  <a:spcBef>
                    <a:spcPct val="0"/>
                  </a:spcBef>
                </a:pPr>
                <a:endParaRPr/>
              </a:p>
            </p:txBody>
          </p:sp>
        </p:grpSp>
        <p:grpSp>
          <p:nvGrpSpPr>
            <p:cNvPr id="107" name="Group 107"/>
            <p:cNvGrpSpPr/>
            <p:nvPr/>
          </p:nvGrpSpPr>
          <p:grpSpPr>
            <a:xfrm>
              <a:off x="0" y="0"/>
              <a:ext cx="1175500" cy="341732"/>
              <a:chOff x="0" y="0"/>
              <a:chExt cx="545137" cy="158478"/>
            </a:xfrm>
          </p:grpSpPr>
          <p:sp>
            <p:nvSpPr>
              <p:cNvPr id="108" name="Freeform 108"/>
              <p:cNvSpPr/>
              <p:nvPr/>
            </p:nvSpPr>
            <p:spPr>
              <a:xfrm>
                <a:off x="0" y="0"/>
                <a:ext cx="545137" cy="158478"/>
              </a:xfrm>
              <a:custGeom>
                <a:avLst/>
                <a:gdLst/>
                <a:ahLst/>
                <a:cxnLst/>
                <a:rect l="l" t="t" r="r" b="b"/>
                <a:pathLst>
                  <a:path w="545137" h="158478">
                    <a:moveTo>
                      <a:pt x="0" y="0"/>
                    </a:moveTo>
                    <a:lnTo>
                      <a:pt x="545137" y="0"/>
                    </a:lnTo>
                    <a:lnTo>
                      <a:pt x="545137" y="158478"/>
                    </a:lnTo>
                    <a:lnTo>
                      <a:pt x="0" y="158478"/>
                    </a:lnTo>
                    <a:close/>
                  </a:path>
                </a:pathLst>
              </a:custGeom>
              <a:solidFill>
                <a:srgbClr val="01516A"/>
              </a:solidFill>
            </p:spPr>
            <p:txBody>
              <a:bodyPr/>
              <a:lstStyle/>
              <a:p>
                <a:endParaRPr lang="en-MY"/>
              </a:p>
            </p:txBody>
          </p:sp>
          <p:sp>
            <p:nvSpPr>
              <p:cNvPr id="109" name="TextBox 109"/>
              <p:cNvSpPr txBox="1"/>
              <p:nvPr/>
            </p:nvSpPr>
            <p:spPr>
              <a:xfrm>
                <a:off x="0" y="-9525"/>
                <a:ext cx="545137" cy="168003"/>
              </a:xfrm>
              <a:prstGeom prst="rect">
                <a:avLst/>
              </a:prstGeom>
            </p:spPr>
            <p:txBody>
              <a:bodyPr lIns="50800" tIns="50800" rIns="50800" bIns="50800" rtlCol="0" anchor="ctr"/>
              <a:lstStyle/>
              <a:p>
                <a:pPr algn="ctr">
                  <a:lnSpc>
                    <a:spcPts val="1481"/>
                  </a:lnSpc>
                  <a:spcBef>
                    <a:spcPct val="0"/>
                  </a:spcBef>
                </a:pPr>
                <a:endParaRPr/>
              </a:p>
            </p:txBody>
          </p:sp>
        </p:grpSp>
        <p:grpSp>
          <p:nvGrpSpPr>
            <p:cNvPr id="110" name="Group 110"/>
            <p:cNvGrpSpPr/>
            <p:nvPr/>
          </p:nvGrpSpPr>
          <p:grpSpPr>
            <a:xfrm>
              <a:off x="4944553" y="302976"/>
              <a:ext cx="1175500" cy="378299"/>
              <a:chOff x="0" y="0"/>
              <a:chExt cx="545137" cy="175436"/>
            </a:xfrm>
          </p:grpSpPr>
          <p:sp>
            <p:nvSpPr>
              <p:cNvPr id="111" name="Freeform 111"/>
              <p:cNvSpPr/>
              <p:nvPr/>
            </p:nvSpPr>
            <p:spPr>
              <a:xfrm>
                <a:off x="0" y="0"/>
                <a:ext cx="545137" cy="175436"/>
              </a:xfrm>
              <a:custGeom>
                <a:avLst/>
                <a:gdLst/>
                <a:ahLst/>
                <a:cxnLst/>
                <a:rect l="l" t="t" r="r" b="b"/>
                <a:pathLst>
                  <a:path w="545137" h="175436">
                    <a:moveTo>
                      <a:pt x="0" y="0"/>
                    </a:moveTo>
                    <a:lnTo>
                      <a:pt x="545137" y="0"/>
                    </a:lnTo>
                    <a:lnTo>
                      <a:pt x="545137" y="175436"/>
                    </a:lnTo>
                    <a:lnTo>
                      <a:pt x="0" y="175436"/>
                    </a:lnTo>
                    <a:close/>
                  </a:path>
                </a:pathLst>
              </a:custGeom>
              <a:solidFill>
                <a:srgbClr val="01516A"/>
              </a:solidFill>
            </p:spPr>
            <p:txBody>
              <a:bodyPr/>
              <a:lstStyle/>
              <a:p>
                <a:endParaRPr lang="en-MY"/>
              </a:p>
            </p:txBody>
          </p:sp>
          <p:sp>
            <p:nvSpPr>
              <p:cNvPr id="112" name="TextBox 112"/>
              <p:cNvSpPr txBox="1"/>
              <p:nvPr/>
            </p:nvSpPr>
            <p:spPr>
              <a:xfrm>
                <a:off x="0" y="-9525"/>
                <a:ext cx="545137" cy="184961"/>
              </a:xfrm>
              <a:prstGeom prst="rect">
                <a:avLst/>
              </a:prstGeom>
            </p:spPr>
            <p:txBody>
              <a:bodyPr lIns="50800" tIns="50800" rIns="50800" bIns="50800" rtlCol="0" anchor="ctr"/>
              <a:lstStyle/>
              <a:p>
                <a:pPr algn="ctr">
                  <a:lnSpc>
                    <a:spcPts val="1481"/>
                  </a:lnSpc>
                  <a:spcBef>
                    <a:spcPct val="0"/>
                  </a:spcBef>
                </a:pPr>
                <a:endParaRPr/>
              </a:p>
            </p:txBody>
          </p:sp>
        </p:grpSp>
      </p:grpSp>
      <p:sp>
        <p:nvSpPr>
          <p:cNvPr id="113" name="Freeform 113"/>
          <p:cNvSpPr/>
          <p:nvPr/>
        </p:nvSpPr>
        <p:spPr>
          <a:xfrm rot="-5400000">
            <a:off x="4094523" y="5277542"/>
            <a:ext cx="2691909" cy="491273"/>
          </a:xfrm>
          <a:custGeom>
            <a:avLst/>
            <a:gdLst/>
            <a:ahLst/>
            <a:cxnLst/>
            <a:rect l="l" t="t" r="r" b="b"/>
            <a:pathLst>
              <a:path w="2691909" h="491273">
                <a:moveTo>
                  <a:pt x="0" y="0"/>
                </a:moveTo>
                <a:lnTo>
                  <a:pt x="2691909" y="0"/>
                </a:lnTo>
                <a:lnTo>
                  <a:pt x="2691909" y="491273"/>
                </a:lnTo>
                <a:lnTo>
                  <a:pt x="0" y="491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MY"/>
          </a:p>
        </p:txBody>
      </p:sp>
      <p:sp>
        <p:nvSpPr>
          <p:cNvPr id="114" name="Freeform 114"/>
          <p:cNvSpPr/>
          <p:nvPr/>
        </p:nvSpPr>
        <p:spPr>
          <a:xfrm rot="5400000">
            <a:off x="4124978" y="10503488"/>
            <a:ext cx="2617392" cy="477674"/>
          </a:xfrm>
          <a:custGeom>
            <a:avLst/>
            <a:gdLst/>
            <a:ahLst/>
            <a:cxnLst/>
            <a:rect l="l" t="t" r="r" b="b"/>
            <a:pathLst>
              <a:path w="2617392" h="477674">
                <a:moveTo>
                  <a:pt x="0" y="0"/>
                </a:moveTo>
                <a:lnTo>
                  <a:pt x="2617393" y="0"/>
                </a:lnTo>
                <a:lnTo>
                  <a:pt x="2617393" y="477674"/>
                </a:lnTo>
                <a:lnTo>
                  <a:pt x="0" y="4776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MY"/>
          </a:p>
        </p:txBody>
      </p:sp>
      <p:sp>
        <p:nvSpPr>
          <p:cNvPr id="115" name="TextBox 115"/>
          <p:cNvSpPr txBox="1"/>
          <p:nvPr/>
        </p:nvSpPr>
        <p:spPr>
          <a:xfrm>
            <a:off x="1189509" y="7323313"/>
            <a:ext cx="3935234" cy="167738"/>
          </a:xfrm>
          <a:prstGeom prst="rect">
            <a:avLst/>
          </a:prstGeom>
        </p:spPr>
        <p:txBody>
          <a:bodyPr lIns="0" tIns="0" rIns="0" bIns="0" rtlCol="0" anchor="t">
            <a:spAutoFit/>
          </a:bodyPr>
          <a:lstStyle/>
          <a:p>
            <a:pPr algn="ctr">
              <a:lnSpc>
                <a:spcPts val="1399"/>
              </a:lnSpc>
            </a:pPr>
            <a:r>
              <a:rPr lang="en-US" sz="999" b="1">
                <a:solidFill>
                  <a:srgbClr val="000000"/>
                </a:solidFill>
                <a:latin typeface="Canva Sans Bold"/>
                <a:ea typeface="Canva Sans Bold"/>
                <a:cs typeface="Canva Sans Bold"/>
                <a:sym typeface="Canva Sans Bold"/>
              </a:rPr>
              <a:t>Figure 1: Use this figure to support problem statement.</a:t>
            </a:r>
          </a:p>
        </p:txBody>
      </p:sp>
      <p:sp>
        <p:nvSpPr>
          <p:cNvPr id="116" name="TextBox 116"/>
          <p:cNvSpPr txBox="1"/>
          <p:nvPr/>
        </p:nvSpPr>
        <p:spPr>
          <a:xfrm>
            <a:off x="825327" y="7863568"/>
            <a:ext cx="4150369" cy="240900"/>
          </a:xfrm>
          <a:prstGeom prst="rect">
            <a:avLst/>
          </a:prstGeom>
        </p:spPr>
        <p:txBody>
          <a:bodyPr lIns="0" tIns="0" rIns="0" bIns="0" rtlCol="0" anchor="t">
            <a:spAutoFit/>
          </a:bodyPr>
          <a:lstStyle/>
          <a:p>
            <a:pPr algn="ctr">
              <a:lnSpc>
                <a:spcPts val="1960"/>
              </a:lnSpc>
              <a:spcBef>
                <a:spcPct val="0"/>
              </a:spcBef>
            </a:pPr>
            <a:r>
              <a:rPr lang="en-US" sz="1400">
                <a:solidFill>
                  <a:srgbClr val="FFFFFF"/>
                </a:solidFill>
                <a:latin typeface="Playpen Sans"/>
                <a:ea typeface="Playpen Sans"/>
                <a:cs typeface="Playpen Sans"/>
                <a:sym typeface="Playpen Sans"/>
              </a:rPr>
              <a:t>RESULTS &amp; FINDINGS</a:t>
            </a:r>
          </a:p>
        </p:txBody>
      </p:sp>
      <p:sp>
        <p:nvSpPr>
          <p:cNvPr id="117" name="TextBox 117"/>
          <p:cNvSpPr txBox="1"/>
          <p:nvPr/>
        </p:nvSpPr>
        <p:spPr>
          <a:xfrm>
            <a:off x="914494" y="8396541"/>
            <a:ext cx="4161939" cy="1933991"/>
          </a:xfrm>
          <a:prstGeom prst="rect">
            <a:avLst/>
          </a:prstGeom>
        </p:spPr>
        <p:txBody>
          <a:bodyPr lIns="0" tIns="0" rIns="0" bIns="0" rtlCol="0" anchor="t">
            <a:spAutoFit/>
          </a:bodyPr>
          <a:lstStyle/>
          <a:p>
            <a:pPr algn="just">
              <a:lnSpc>
                <a:spcPts val="1931"/>
              </a:lnSpc>
            </a:pPr>
            <a:r>
              <a:rPr lang="en-US" sz="1379">
                <a:solidFill>
                  <a:srgbClr val="000000"/>
                </a:solidFill>
                <a:latin typeface="Canva Sans"/>
                <a:ea typeface="Canva Sans"/>
                <a:cs typeface="Canva Sans"/>
                <a:sym typeface="Canva Sans"/>
              </a:rPr>
              <a:t>Clear and concise presentation of the results is important. The results can be presented using tables, charts, graphs, or any other type of visual aid. Add brief textual explanations into the images which illustrate the significant findings. A reminder that while the images offer supporting evidence, the text should summarize the most important findings. </a:t>
            </a:r>
          </a:p>
        </p:txBody>
      </p:sp>
      <p:sp>
        <p:nvSpPr>
          <p:cNvPr id="118" name="TextBox 118"/>
          <p:cNvSpPr txBox="1"/>
          <p:nvPr/>
        </p:nvSpPr>
        <p:spPr>
          <a:xfrm>
            <a:off x="806290" y="4158199"/>
            <a:ext cx="4216770" cy="240900"/>
          </a:xfrm>
          <a:prstGeom prst="rect">
            <a:avLst/>
          </a:prstGeom>
        </p:spPr>
        <p:txBody>
          <a:bodyPr lIns="0" tIns="0" rIns="0" bIns="0" rtlCol="0" anchor="t">
            <a:spAutoFit/>
          </a:bodyPr>
          <a:lstStyle/>
          <a:p>
            <a:pPr algn="ctr">
              <a:lnSpc>
                <a:spcPts val="1960"/>
              </a:lnSpc>
              <a:spcBef>
                <a:spcPct val="0"/>
              </a:spcBef>
            </a:pPr>
            <a:r>
              <a:rPr lang="en-US" sz="1400" dirty="0">
                <a:solidFill>
                  <a:srgbClr val="FFFFFF"/>
                </a:solidFill>
                <a:latin typeface="Playpen Sans"/>
                <a:ea typeface="Playpen Sans"/>
                <a:cs typeface="Playpen Sans"/>
                <a:sym typeface="Playpen Sans"/>
              </a:rPr>
              <a:t>INTRODUCTION/PROBLEM STATEMENT</a:t>
            </a:r>
          </a:p>
        </p:txBody>
      </p:sp>
      <p:sp>
        <p:nvSpPr>
          <p:cNvPr id="119" name="TextBox 119"/>
          <p:cNvSpPr txBox="1"/>
          <p:nvPr/>
        </p:nvSpPr>
        <p:spPr>
          <a:xfrm>
            <a:off x="925702" y="4678681"/>
            <a:ext cx="4097359" cy="1690335"/>
          </a:xfrm>
          <a:prstGeom prst="rect">
            <a:avLst/>
          </a:prstGeom>
        </p:spPr>
        <p:txBody>
          <a:bodyPr lIns="0" tIns="0" rIns="0" bIns="0" rtlCol="0" anchor="t">
            <a:spAutoFit/>
          </a:bodyPr>
          <a:lstStyle/>
          <a:p>
            <a:pPr algn="just">
              <a:lnSpc>
                <a:spcPts val="1931"/>
              </a:lnSpc>
            </a:pPr>
            <a:r>
              <a:rPr lang="en-US" sz="1379" dirty="0">
                <a:solidFill>
                  <a:srgbClr val="000000"/>
                </a:solidFill>
                <a:latin typeface="Canva Sans"/>
                <a:ea typeface="Canva Sans"/>
                <a:cs typeface="Canva Sans"/>
                <a:sym typeface="Canva Sans"/>
              </a:rPr>
              <a:t>Give some background information and A brief description of the problem or topic you are addressing. This gives your research context and lays the foundation for understanding the significance of your work. It also gives your study a distinct direction by clearly stating its goal and importance. </a:t>
            </a:r>
          </a:p>
        </p:txBody>
      </p:sp>
      <p:sp>
        <p:nvSpPr>
          <p:cNvPr id="120" name="TextBox 120"/>
          <p:cNvSpPr txBox="1"/>
          <p:nvPr/>
        </p:nvSpPr>
        <p:spPr>
          <a:xfrm>
            <a:off x="5729999" y="4227351"/>
            <a:ext cx="4365096" cy="240900"/>
          </a:xfrm>
          <a:prstGeom prst="rect">
            <a:avLst/>
          </a:prstGeom>
        </p:spPr>
        <p:txBody>
          <a:bodyPr lIns="0" tIns="0" rIns="0" bIns="0" rtlCol="0" anchor="t">
            <a:spAutoFit/>
          </a:bodyPr>
          <a:lstStyle/>
          <a:p>
            <a:pPr algn="ctr">
              <a:lnSpc>
                <a:spcPts val="1960"/>
              </a:lnSpc>
              <a:spcBef>
                <a:spcPct val="0"/>
              </a:spcBef>
            </a:pPr>
            <a:r>
              <a:rPr lang="en-US" sz="1400">
                <a:solidFill>
                  <a:srgbClr val="FFFFFF"/>
                </a:solidFill>
                <a:latin typeface="Playpen Sans"/>
                <a:ea typeface="Playpen Sans"/>
                <a:cs typeface="Playpen Sans"/>
                <a:sym typeface="Playpen Sans"/>
              </a:rPr>
              <a:t>OBJECTIVE</a:t>
            </a:r>
          </a:p>
        </p:txBody>
      </p:sp>
      <p:sp>
        <p:nvSpPr>
          <p:cNvPr id="121" name="TextBox 121"/>
          <p:cNvSpPr txBox="1"/>
          <p:nvPr/>
        </p:nvSpPr>
        <p:spPr>
          <a:xfrm>
            <a:off x="5821139" y="4741053"/>
            <a:ext cx="4161939" cy="228396"/>
          </a:xfrm>
          <a:prstGeom prst="rect">
            <a:avLst/>
          </a:prstGeom>
        </p:spPr>
        <p:txBody>
          <a:bodyPr lIns="0" tIns="0" rIns="0" bIns="0" rtlCol="0" anchor="t">
            <a:spAutoFit/>
          </a:bodyPr>
          <a:lstStyle/>
          <a:p>
            <a:pPr>
              <a:lnSpc>
                <a:spcPts val="1931"/>
              </a:lnSpc>
            </a:pPr>
            <a:r>
              <a:rPr lang="en-US" sz="1379">
                <a:solidFill>
                  <a:srgbClr val="000000"/>
                </a:solidFill>
                <a:latin typeface="Canva Sans"/>
                <a:ea typeface="Canva Sans"/>
                <a:cs typeface="Canva Sans"/>
                <a:sym typeface="Canva Sans"/>
              </a:rPr>
              <a:t>Explain the purpose of the study.</a:t>
            </a:r>
          </a:p>
        </p:txBody>
      </p:sp>
      <p:sp>
        <p:nvSpPr>
          <p:cNvPr id="122" name="TextBox 122"/>
          <p:cNvSpPr txBox="1"/>
          <p:nvPr/>
        </p:nvSpPr>
        <p:spPr>
          <a:xfrm>
            <a:off x="5743260" y="5398681"/>
            <a:ext cx="4352226" cy="240900"/>
          </a:xfrm>
          <a:prstGeom prst="rect">
            <a:avLst/>
          </a:prstGeom>
        </p:spPr>
        <p:txBody>
          <a:bodyPr lIns="0" tIns="0" rIns="0" bIns="0" rtlCol="0" anchor="t">
            <a:spAutoFit/>
          </a:bodyPr>
          <a:lstStyle/>
          <a:p>
            <a:pPr algn="ctr">
              <a:lnSpc>
                <a:spcPts val="1960"/>
              </a:lnSpc>
              <a:spcBef>
                <a:spcPct val="0"/>
              </a:spcBef>
            </a:pPr>
            <a:r>
              <a:rPr lang="en-US" sz="1400">
                <a:solidFill>
                  <a:srgbClr val="FFFFFF"/>
                </a:solidFill>
                <a:latin typeface="Playpen Sans"/>
                <a:ea typeface="Playpen Sans"/>
                <a:cs typeface="Playpen Sans"/>
                <a:sym typeface="Playpen Sans"/>
              </a:rPr>
              <a:t>METHODOLOGY/FABRICATION METHODS</a:t>
            </a:r>
          </a:p>
        </p:txBody>
      </p:sp>
      <p:sp>
        <p:nvSpPr>
          <p:cNvPr id="123" name="TextBox 123"/>
          <p:cNvSpPr txBox="1"/>
          <p:nvPr/>
        </p:nvSpPr>
        <p:spPr>
          <a:xfrm>
            <a:off x="5800455" y="5915570"/>
            <a:ext cx="4161939" cy="715709"/>
          </a:xfrm>
          <a:prstGeom prst="rect">
            <a:avLst/>
          </a:prstGeom>
        </p:spPr>
        <p:txBody>
          <a:bodyPr lIns="0" tIns="0" rIns="0" bIns="0" rtlCol="0" anchor="t">
            <a:spAutoFit/>
          </a:bodyPr>
          <a:lstStyle/>
          <a:p>
            <a:pPr algn="just">
              <a:lnSpc>
                <a:spcPts val="1931"/>
              </a:lnSpc>
            </a:pPr>
            <a:r>
              <a:rPr lang="en-US" sz="1379">
                <a:solidFill>
                  <a:srgbClr val="000000"/>
                </a:solidFill>
                <a:latin typeface="Canva Sans"/>
                <a:ea typeface="Canva Sans"/>
                <a:cs typeface="Canva Sans"/>
                <a:sym typeface="Canva Sans"/>
              </a:rPr>
              <a:t>Describe the overall research strategy and the rationale for the approach chosen to address the research problem. State the following: </a:t>
            </a:r>
          </a:p>
        </p:txBody>
      </p:sp>
      <p:sp>
        <p:nvSpPr>
          <p:cNvPr id="124" name="TextBox 124"/>
          <p:cNvSpPr txBox="1"/>
          <p:nvPr/>
        </p:nvSpPr>
        <p:spPr>
          <a:xfrm>
            <a:off x="5786166" y="12417155"/>
            <a:ext cx="4374625" cy="167738"/>
          </a:xfrm>
          <a:prstGeom prst="rect">
            <a:avLst/>
          </a:prstGeom>
        </p:spPr>
        <p:txBody>
          <a:bodyPr lIns="0" tIns="0" rIns="0" bIns="0" rtlCol="0" anchor="t">
            <a:spAutoFit/>
          </a:bodyPr>
          <a:lstStyle/>
          <a:p>
            <a:pPr algn="ctr">
              <a:lnSpc>
                <a:spcPts val="1399"/>
              </a:lnSpc>
            </a:pPr>
            <a:r>
              <a:rPr lang="en-US" sz="999" b="1">
                <a:solidFill>
                  <a:srgbClr val="000000"/>
                </a:solidFill>
                <a:latin typeface="Canva Sans Bold"/>
                <a:ea typeface="Canva Sans Bold"/>
                <a:cs typeface="Canva Sans Bold"/>
                <a:sym typeface="Canva Sans Bold"/>
              </a:rPr>
              <a:t>Figure 3: This space can be used to include another graph or table. </a:t>
            </a:r>
          </a:p>
        </p:txBody>
      </p:sp>
      <p:sp>
        <p:nvSpPr>
          <p:cNvPr id="125" name="TextBox 125"/>
          <p:cNvSpPr txBox="1"/>
          <p:nvPr/>
        </p:nvSpPr>
        <p:spPr>
          <a:xfrm>
            <a:off x="6268475" y="8647191"/>
            <a:ext cx="3402815" cy="167738"/>
          </a:xfrm>
          <a:prstGeom prst="rect">
            <a:avLst/>
          </a:prstGeom>
        </p:spPr>
        <p:txBody>
          <a:bodyPr lIns="0" tIns="0" rIns="0" bIns="0" rtlCol="0" anchor="t">
            <a:spAutoFit/>
          </a:bodyPr>
          <a:lstStyle/>
          <a:p>
            <a:pPr algn="ctr">
              <a:lnSpc>
                <a:spcPts val="1399"/>
              </a:lnSpc>
            </a:pPr>
            <a:r>
              <a:rPr lang="en-US" sz="999" b="1">
                <a:solidFill>
                  <a:srgbClr val="000000"/>
                </a:solidFill>
                <a:latin typeface="Canva Sans Bold"/>
                <a:ea typeface="Canva Sans Bold"/>
                <a:cs typeface="Canva Sans Bold"/>
                <a:sym typeface="Canva Sans Bold"/>
              </a:rPr>
              <a:t>Table 1. Make sure you explain the data in the table.</a:t>
            </a:r>
          </a:p>
        </p:txBody>
      </p:sp>
      <p:sp>
        <p:nvSpPr>
          <p:cNvPr id="126" name="TextBox 126"/>
          <p:cNvSpPr txBox="1"/>
          <p:nvPr/>
        </p:nvSpPr>
        <p:spPr>
          <a:xfrm>
            <a:off x="1435601" y="10631547"/>
            <a:ext cx="3032078" cy="240900"/>
          </a:xfrm>
          <a:prstGeom prst="rect">
            <a:avLst/>
          </a:prstGeom>
        </p:spPr>
        <p:txBody>
          <a:bodyPr lIns="0" tIns="0" rIns="0" bIns="0" rtlCol="0" anchor="t">
            <a:spAutoFit/>
          </a:bodyPr>
          <a:lstStyle/>
          <a:p>
            <a:pPr algn="ctr">
              <a:lnSpc>
                <a:spcPts val="1960"/>
              </a:lnSpc>
              <a:spcBef>
                <a:spcPct val="0"/>
              </a:spcBef>
            </a:pPr>
            <a:r>
              <a:rPr lang="en-US" sz="1400">
                <a:solidFill>
                  <a:srgbClr val="FFFFFF"/>
                </a:solidFill>
                <a:latin typeface="Playpen Sans"/>
                <a:ea typeface="Playpen Sans"/>
                <a:cs typeface="Playpen Sans"/>
                <a:sym typeface="Playpen Sans"/>
              </a:rPr>
              <a:t>NOVELTY AND INVENTIVENESS</a:t>
            </a:r>
          </a:p>
        </p:txBody>
      </p:sp>
      <p:sp>
        <p:nvSpPr>
          <p:cNvPr id="127" name="TextBox 127"/>
          <p:cNvSpPr txBox="1"/>
          <p:nvPr/>
        </p:nvSpPr>
        <p:spPr>
          <a:xfrm>
            <a:off x="797580" y="11221366"/>
            <a:ext cx="4389561" cy="472052"/>
          </a:xfrm>
          <a:prstGeom prst="rect">
            <a:avLst/>
          </a:prstGeom>
        </p:spPr>
        <p:txBody>
          <a:bodyPr lIns="0" tIns="0" rIns="0" bIns="0" rtlCol="0" anchor="t">
            <a:spAutoFit/>
          </a:bodyPr>
          <a:lstStyle/>
          <a:p>
            <a:pPr algn="just">
              <a:lnSpc>
                <a:spcPts val="1931"/>
              </a:lnSpc>
            </a:pPr>
            <a:r>
              <a:rPr lang="en-US" sz="1379">
                <a:solidFill>
                  <a:srgbClr val="000000"/>
                </a:solidFill>
                <a:latin typeface="Canva Sans"/>
                <a:ea typeface="Canva Sans"/>
                <a:cs typeface="Canva Sans"/>
                <a:sym typeface="Canva Sans"/>
              </a:rPr>
              <a:t>Quality of being new or different from others. It can be a new idea, product or design.</a:t>
            </a:r>
          </a:p>
        </p:txBody>
      </p:sp>
      <p:sp>
        <p:nvSpPr>
          <p:cNvPr id="128" name="TextBox 128"/>
          <p:cNvSpPr txBox="1"/>
          <p:nvPr/>
        </p:nvSpPr>
        <p:spPr>
          <a:xfrm>
            <a:off x="5746918" y="12920571"/>
            <a:ext cx="4348676" cy="240900"/>
          </a:xfrm>
          <a:prstGeom prst="rect">
            <a:avLst/>
          </a:prstGeom>
        </p:spPr>
        <p:txBody>
          <a:bodyPr lIns="0" tIns="0" rIns="0" bIns="0" rtlCol="0" anchor="t">
            <a:spAutoFit/>
          </a:bodyPr>
          <a:lstStyle/>
          <a:p>
            <a:pPr algn="ctr">
              <a:lnSpc>
                <a:spcPts val="1960"/>
              </a:lnSpc>
              <a:spcBef>
                <a:spcPct val="0"/>
              </a:spcBef>
            </a:pPr>
            <a:r>
              <a:rPr lang="en-US" sz="1400">
                <a:solidFill>
                  <a:srgbClr val="FFFFFF"/>
                </a:solidFill>
                <a:latin typeface="Playpen Sans"/>
                <a:ea typeface="Playpen Sans"/>
                <a:cs typeface="Playpen Sans"/>
                <a:sym typeface="Playpen Sans"/>
              </a:rPr>
              <a:t>INTELLECTUAL PROPERTY (IP)</a:t>
            </a:r>
          </a:p>
        </p:txBody>
      </p:sp>
      <p:sp>
        <p:nvSpPr>
          <p:cNvPr id="129" name="TextBox 129"/>
          <p:cNvSpPr txBox="1"/>
          <p:nvPr/>
        </p:nvSpPr>
        <p:spPr>
          <a:xfrm>
            <a:off x="6003213" y="13499552"/>
            <a:ext cx="4083517" cy="959365"/>
          </a:xfrm>
          <a:prstGeom prst="rect">
            <a:avLst/>
          </a:prstGeom>
        </p:spPr>
        <p:txBody>
          <a:bodyPr lIns="0" tIns="0" rIns="0" bIns="0" rtlCol="0" anchor="t">
            <a:spAutoFit/>
          </a:bodyPr>
          <a:lstStyle/>
          <a:p>
            <a:pPr algn="just">
              <a:lnSpc>
                <a:spcPts val="1931"/>
              </a:lnSpc>
            </a:pPr>
            <a:r>
              <a:rPr lang="en-US" sz="1379" dirty="0">
                <a:solidFill>
                  <a:srgbClr val="000000"/>
                </a:solidFill>
                <a:latin typeface="Canva Sans"/>
                <a:ea typeface="Canva Sans"/>
                <a:cs typeface="Canva Sans"/>
                <a:sym typeface="Canva Sans"/>
              </a:rPr>
              <a:t>Patents, Copyright, Trademark, Designs. Authors can also include the award from others innovation contest or proof of implementation from other parties.</a:t>
            </a:r>
          </a:p>
        </p:txBody>
      </p:sp>
      <p:sp>
        <p:nvSpPr>
          <p:cNvPr id="130" name="TextBox 130"/>
          <p:cNvSpPr txBox="1"/>
          <p:nvPr/>
        </p:nvSpPr>
        <p:spPr>
          <a:xfrm>
            <a:off x="6514754" y="6851794"/>
            <a:ext cx="2980200" cy="959365"/>
          </a:xfrm>
          <a:prstGeom prst="rect">
            <a:avLst/>
          </a:prstGeom>
        </p:spPr>
        <p:txBody>
          <a:bodyPr lIns="0" tIns="0" rIns="0" bIns="0" rtlCol="0" anchor="t">
            <a:spAutoFit/>
          </a:bodyPr>
          <a:lstStyle/>
          <a:p>
            <a:pPr marL="297790" lvl="1" indent="-148895">
              <a:lnSpc>
                <a:spcPts val="1931"/>
              </a:lnSpc>
              <a:buFont typeface="Arial"/>
              <a:buChar char="•"/>
            </a:pPr>
            <a:r>
              <a:rPr lang="en-US" sz="1379">
                <a:solidFill>
                  <a:srgbClr val="000000"/>
                </a:solidFill>
                <a:latin typeface="Canva Sans"/>
                <a:ea typeface="Canva Sans"/>
                <a:cs typeface="Canva Sans"/>
                <a:sym typeface="Canva Sans"/>
              </a:rPr>
              <a:t>Participants/Sample</a:t>
            </a:r>
          </a:p>
          <a:p>
            <a:pPr marL="297790" lvl="1" indent="-148895">
              <a:lnSpc>
                <a:spcPts val="1931"/>
              </a:lnSpc>
              <a:buFont typeface="Arial"/>
              <a:buChar char="•"/>
            </a:pPr>
            <a:r>
              <a:rPr lang="en-US" sz="1379">
                <a:solidFill>
                  <a:srgbClr val="000000"/>
                </a:solidFill>
                <a:latin typeface="Canva Sans"/>
                <a:ea typeface="Canva Sans"/>
                <a:cs typeface="Canva Sans"/>
                <a:sym typeface="Canva Sans"/>
              </a:rPr>
              <a:t>Materials/Instrument</a:t>
            </a:r>
          </a:p>
          <a:p>
            <a:pPr marL="297790" lvl="1" indent="-148895">
              <a:lnSpc>
                <a:spcPts val="1931"/>
              </a:lnSpc>
              <a:buFont typeface="Arial"/>
              <a:buChar char="•"/>
            </a:pPr>
            <a:r>
              <a:rPr lang="en-US" sz="1379">
                <a:solidFill>
                  <a:srgbClr val="000000"/>
                </a:solidFill>
                <a:latin typeface="Canva Sans"/>
                <a:ea typeface="Canva Sans"/>
                <a:cs typeface="Canva Sans"/>
                <a:sym typeface="Canva Sans"/>
              </a:rPr>
              <a:t>Procedure</a:t>
            </a:r>
          </a:p>
          <a:p>
            <a:pPr marL="297790" lvl="1" indent="-148895">
              <a:lnSpc>
                <a:spcPts val="1931"/>
              </a:lnSpc>
              <a:buFont typeface="Arial"/>
              <a:buChar char="•"/>
            </a:pPr>
            <a:r>
              <a:rPr lang="en-US" sz="1379">
                <a:solidFill>
                  <a:srgbClr val="000000"/>
                </a:solidFill>
                <a:latin typeface="Canva Sans"/>
                <a:ea typeface="Canva Sans"/>
                <a:cs typeface="Canva Sans"/>
                <a:sym typeface="Canva Sans"/>
              </a:rPr>
              <a:t>Data Analysis</a:t>
            </a:r>
          </a:p>
        </p:txBody>
      </p:sp>
      <p:sp>
        <p:nvSpPr>
          <p:cNvPr id="131" name="TextBox 131"/>
          <p:cNvSpPr txBox="1"/>
          <p:nvPr/>
        </p:nvSpPr>
        <p:spPr>
          <a:xfrm>
            <a:off x="708076" y="3098768"/>
            <a:ext cx="1185301" cy="248401"/>
          </a:xfrm>
          <a:prstGeom prst="rect">
            <a:avLst/>
          </a:prstGeom>
        </p:spPr>
        <p:txBody>
          <a:bodyPr wrap="square" lIns="0" tIns="0" rIns="0" bIns="0" rtlCol="0" anchor="t">
            <a:spAutoFit/>
          </a:bodyPr>
          <a:lstStyle/>
          <a:p>
            <a:pPr>
              <a:lnSpc>
                <a:spcPts val="2104"/>
              </a:lnSpc>
            </a:pPr>
            <a:r>
              <a:rPr lang="en-US" sz="1503" b="1" spc="67" dirty="0">
                <a:solidFill>
                  <a:srgbClr val="01516A"/>
                </a:solidFill>
                <a:latin typeface="Gordita Bold"/>
                <a:ea typeface="Gordita Bold"/>
                <a:cs typeface="Gordita Bold"/>
                <a:sym typeface="Gordita Bold"/>
              </a:rPr>
              <a:t>AUTHORS:</a:t>
            </a:r>
          </a:p>
        </p:txBody>
      </p:sp>
      <p:sp>
        <p:nvSpPr>
          <p:cNvPr id="132" name="TextBox 132"/>
          <p:cNvSpPr txBox="1"/>
          <p:nvPr/>
        </p:nvSpPr>
        <p:spPr>
          <a:xfrm>
            <a:off x="2021074" y="3154286"/>
            <a:ext cx="4903582" cy="229165"/>
          </a:xfrm>
          <a:prstGeom prst="rect">
            <a:avLst/>
          </a:prstGeom>
        </p:spPr>
        <p:txBody>
          <a:bodyPr lIns="0" tIns="0" rIns="0" bIns="0" rtlCol="0" anchor="t">
            <a:spAutoFit/>
          </a:bodyPr>
          <a:lstStyle/>
          <a:p>
            <a:pPr>
              <a:lnSpc>
                <a:spcPts val="1878"/>
              </a:lnSpc>
            </a:pPr>
            <a:r>
              <a:rPr lang="en-US" sz="1503" dirty="0">
                <a:solidFill>
                  <a:srgbClr val="000001"/>
                </a:solidFill>
                <a:latin typeface="Gordita"/>
                <a:ea typeface="Gordita"/>
                <a:cs typeface="Gordita"/>
                <a:sym typeface="Gordita"/>
              </a:rPr>
              <a:t>Author 1; Author 2; Author 3</a:t>
            </a:r>
          </a:p>
        </p:txBody>
      </p:sp>
      <p:sp>
        <p:nvSpPr>
          <p:cNvPr id="133" name="TextBox 133"/>
          <p:cNvSpPr txBox="1"/>
          <p:nvPr/>
        </p:nvSpPr>
        <p:spPr>
          <a:xfrm>
            <a:off x="2403952" y="3528663"/>
            <a:ext cx="4874322" cy="267637"/>
          </a:xfrm>
          <a:prstGeom prst="rect">
            <a:avLst/>
          </a:prstGeom>
        </p:spPr>
        <p:txBody>
          <a:bodyPr lIns="0" tIns="0" rIns="0" bIns="0" rtlCol="0" anchor="t">
            <a:spAutoFit/>
          </a:bodyPr>
          <a:lstStyle/>
          <a:p>
            <a:pPr algn="ctr">
              <a:lnSpc>
                <a:spcPts val="2254"/>
              </a:lnSpc>
            </a:pPr>
            <a:r>
              <a:rPr lang="en-US" sz="1503" dirty="0">
                <a:solidFill>
                  <a:srgbClr val="000001"/>
                </a:solidFill>
                <a:latin typeface="Gordita"/>
                <a:ea typeface="Gordita"/>
                <a:cs typeface="Gordita"/>
                <a:sym typeface="Gordita"/>
              </a:rPr>
              <a:t>Name the institutions that support your research. </a:t>
            </a:r>
          </a:p>
        </p:txBody>
      </p:sp>
      <p:sp>
        <p:nvSpPr>
          <p:cNvPr id="134" name="TextBox 134"/>
          <p:cNvSpPr txBox="1"/>
          <p:nvPr/>
        </p:nvSpPr>
        <p:spPr>
          <a:xfrm>
            <a:off x="711251" y="3547926"/>
            <a:ext cx="1692701" cy="248401"/>
          </a:xfrm>
          <a:prstGeom prst="rect">
            <a:avLst/>
          </a:prstGeom>
        </p:spPr>
        <p:txBody>
          <a:bodyPr wrap="square" lIns="0" tIns="0" rIns="0" bIns="0" rtlCol="0" anchor="t">
            <a:spAutoFit/>
          </a:bodyPr>
          <a:lstStyle/>
          <a:p>
            <a:pPr>
              <a:lnSpc>
                <a:spcPts val="2104"/>
              </a:lnSpc>
            </a:pPr>
            <a:r>
              <a:rPr lang="en-US" sz="1503" b="1" spc="67" dirty="0">
                <a:solidFill>
                  <a:srgbClr val="01516A"/>
                </a:solidFill>
                <a:latin typeface="Gordita Bold"/>
                <a:ea typeface="Gordita Bold"/>
                <a:cs typeface="Gordita Bold"/>
                <a:sym typeface="Gordita Bold"/>
              </a:rPr>
              <a:t>AFFILIATIONS:</a:t>
            </a:r>
          </a:p>
        </p:txBody>
      </p:sp>
      <p:sp>
        <p:nvSpPr>
          <p:cNvPr id="135" name="TextBox 135"/>
          <p:cNvSpPr txBox="1"/>
          <p:nvPr/>
        </p:nvSpPr>
        <p:spPr>
          <a:xfrm>
            <a:off x="5743260" y="8143781"/>
            <a:ext cx="4352226" cy="240900"/>
          </a:xfrm>
          <a:prstGeom prst="rect">
            <a:avLst/>
          </a:prstGeom>
        </p:spPr>
        <p:txBody>
          <a:bodyPr lIns="0" tIns="0" rIns="0" bIns="0" rtlCol="0" anchor="t">
            <a:spAutoFit/>
          </a:bodyPr>
          <a:lstStyle/>
          <a:p>
            <a:pPr algn="ctr">
              <a:lnSpc>
                <a:spcPts val="1960"/>
              </a:lnSpc>
              <a:spcBef>
                <a:spcPct val="0"/>
              </a:spcBef>
            </a:pPr>
            <a:r>
              <a:rPr lang="en-US" sz="1400">
                <a:solidFill>
                  <a:srgbClr val="FFFFFF"/>
                </a:solidFill>
                <a:latin typeface="Playpen Sans"/>
                <a:ea typeface="Playpen Sans"/>
                <a:cs typeface="Playpen Sans"/>
                <a:sym typeface="Playpen Sans"/>
              </a:rPr>
              <a:t>ANALYSIS &amp; IMPLEMENTATION LEVEL</a:t>
            </a:r>
          </a:p>
        </p:txBody>
      </p:sp>
      <p:sp>
        <p:nvSpPr>
          <p:cNvPr id="136" name="TextBox 136"/>
          <p:cNvSpPr txBox="1"/>
          <p:nvPr/>
        </p:nvSpPr>
        <p:spPr>
          <a:xfrm>
            <a:off x="1228308" y="12430843"/>
            <a:ext cx="3354681" cy="240900"/>
          </a:xfrm>
          <a:prstGeom prst="rect">
            <a:avLst/>
          </a:prstGeom>
        </p:spPr>
        <p:txBody>
          <a:bodyPr lIns="0" tIns="0" rIns="0" bIns="0" rtlCol="0" anchor="t">
            <a:spAutoFit/>
          </a:bodyPr>
          <a:lstStyle/>
          <a:p>
            <a:pPr algn="ctr">
              <a:lnSpc>
                <a:spcPts val="1960"/>
              </a:lnSpc>
              <a:spcBef>
                <a:spcPct val="0"/>
              </a:spcBef>
            </a:pPr>
            <a:r>
              <a:rPr lang="en-US" sz="1400">
                <a:solidFill>
                  <a:srgbClr val="FFFFFF"/>
                </a:solidFill>
                <a:latin typeface="Playpen Sans"/>
                <a:ea typeface="Playpen Sans"/>
                <a:cs typeface="Playpen Sans"/>
                <a:sym typeface="Playpen Sans"/>
              </a:rPr>
              <a:t>COMMERCIALIZATION POTENTIAL</a:t>
            </a:r>
          </a:p>
        </p:txBody>
      </p:sp>
      <p:sp>
        <p:nvSpPr>
          <p:cNvPr id="137" name="TextBox 137"/>
          <p:cNvSpPr txBox="1"/>
          <p:nvPr/>
        </p:nvSpPr>
        <p:spPr>
          <a:xfrm>
            <a:off x="756885" y="12992391"/>
            <a:ext cx="4389561" cy="1446678"/>
          </a:xfrm>
          <a:prstGeom prst="rect">
            <a:avLst/>
          </a:prstGeom>
        </p:spPr>
        <p:txBody>
          <a:bodyPr lIns="0" tIns="0" rIns="0" bIns="0" rtlCol="0" anchor="t">
            <a:spAutoFit/>
          </a:bodyPr>
          <a:lstStyle/>
          <a:p>
            <a:pPr algn="just">
              <a:lnSpc>
                <a:spcPts val="1931"/>
              </a:lnSpc>
            </a:pPr>
            <a:r>
              <a:rPr lang="en-US" sz="1379">
                <a:solidFill>
                  <a:srgbClr val="000000"/>
                </a:solidFill>
                <a:latin typeface="Canva Sans"/>
                <a:ea typeface="Canva Sans"/>
                <a:cs typeface="Canva Sans"/>
                <a:sym typeface="Canva Sans"/>
              </a:rPr>
              <a:t>Commercial potential is the opportunity of commercialization of the candidate technology. Every new technology to reach market needs to thrive and prosper in a continuously changing and unpredictable business environment. Recommend to use graphical illustration.</a:t>
            </a:r>
          </a:p>
        </p:txBody>
      </p:sp>
      <p:sp>
        <p:nvSpPr>
          <p:cNvPr id="154" name="Freeform 154"/>
          <p:cNvSpPr/>
          <p:nvPr/>
        </p:nvSpPr>
        <p:spPr>
          <a:xfrm>
            <a:off x="9860200" y="12346730"/>
            <a:ext cx="647120" cy="471049"/>
          </a:xfrm>
          <a:custGeom>
            <a:avLst/>
            <a:gdLst/>
            <a:ahLst/>
            <a:cxnLst/>
            <a:rect l="l" t="t" r="r" b="b"/>
            <a:pathLst>
              <a:path w="647120" h="471049">
                <a:moveTo>
                  <a:pt x="0" y="0"/>
                </a:moveTo>
                <a:lnTo>
                  <a:pt x="647120" y="0"/>
                </a:lnTo>
                <a:lnTo>
                  <a:pt x="647120" y="471049"/>
                </a:lnTo>
                <a:lnTo>
                  <a:pt x="0" y="4710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MY"/>
          </a:p>
        </p:txBody>
      </p:sp>
      <p:sp>
        <p:nvSpPr>
          <p:cNvPr id="155" name="TextBox 154">
            <a:extLst>
              <a:ext uri="{FF2B5EF4-FFF2-40B4-BE49-F238E27FC236}">
                <a16:creationId xmlns:a16="http://schemas.microsoft.com/office/drawing/2014/main" id="{9861C781-AE94-9AAA-9F81-1F729A437A18}"/>
              </a:ext>
            </a:extLst>
          </p:cNvPr>
          <p:cNvSpPr txBox="1"/>
          <p:nvPr/>
        </p:nvSpPr>
        <p:spPr>
          <a:xfrm>
            <a:off x="1019718" y="1113191"/>
            <a:ext cx="8827911" cy="708464"/>
          </a:xfrm>
          <a:prstGeom prst="rect">
            <a:avLst/>
          </a:prstGeom>
          <a:noFill/>
        </p:spPr>
        <p:txBody>
          <a:bodyPr wrap="square">
            <a:spAutoFit/>
          </a:bodyPr>
          <a:lstStyle/>
          <a:p>
            <a:pPr algn="ctr">
              <a:lnSpc>
                <a:spcPct val="107000"/>
              </a:lnSpc>
              <a:spcAft>
                <a:spcPts val="800"/>
              </a:spcAft>
            </a:pPr>
            <a:r>
              <a:rPr lang="en-US" sz="1600" b="1" dirty="0">
                <a:effectLst/>
                <a:latin typeface="Arial Nova" panose="020B0504020202020204" pitchFamily="34" charset="0"/>
                <a:ea typeface="Arial Nova" panose="020B0504020202020204" pitchFamily="34" charset="0"/>
                <a:cs typeface="Arial Nova" panose="020B0504020202020204" pitchFamily="34" charset="0"/>
              </a:rPr>
              <a:t>8</a:t>
            </a:r>
            <a:r>
              <a:rPr lang="en-US" sz="1600" b="1" baseline="30000" dirty="0">
                <a:effectLst/>
                <a:latin typeface="Arial Nova" panose="020B0504020202020204" pitchFamily="34" charset="0"/>
                <a:ea typeface="Arial Nova" panose="020B0504020202020204" pitchFamily="34" charset="0"/>
                <a:cs typeface="Arial Nova" panose="020B0504020202020204" pitchFamily="34" charset="0"/>
              </a:rPr>
              <a:t>TH</a:t>
            </a:r>
            <a:r>
              <a:rPr lang="en-US" sz="1600" b="1" baseline="30000" dirty="0">
                <a:latin typeface="Arial Nova" panose="020B0504020202020204" pitchFamily="34" charset="0"/>
                <a:ea typeface="Arial Nova" panose="020B0504020202020204" pitchFamily="34" charset="0"/>
                <a:cs typeface="Arial Nova" panose="020B0504020202020204" pitchFamily="34" charset="0"/>
              </a:rPr>
              <a:t> </a:t>
            </a:r>
            <a:r>
              <a:rPr lang="en-US" sz="1600" b="1" dirty="0">
                <a:effectLst/>
                <a:latin typeface="Arial Nova" panose="020B0504020202020204" pitchFamily="34" charset="0"/>
                <a:ea typeface="Arial Nova" panose="020B0504020202020204" pitchFamily="34" charset="0"/>
                <a:cs typeface="Arial Nova" panose="020B0504020202020204" pitchFamily="34" charset="0"/>
              </a:rPr>
              <a:t>TECHNOLOGY AND INNOVATION INTERNATIONAL CONFERENCE (TECHON) 2025</a:t>
            </a:r>
          </a:p>
          <a:p>
            <a:pPr algn="ctr">
              <a:lnSpc>
                <a:spcPct val="107000"/>
              </a:lnSpc>
              <a:spcAft>
                <a:spcPts val="800"/>
              </a:spcAft>
            </a:pPr>
            <a:r>
              <a:rPr lang="en-US" sz="1600" dirty="0">
                <a:latin typeface="Arial Nova" panose="020B0504020202020204" pitchFamily="34" charset="0"/>
                <a:ea typeface="Times New Roman" panose="02020603050405020304" pitchFamily="18" charset="0"/>
                <a:cs typeface="Arial" panose="020B0604020202020204" pitchFamily="34" charset="0"/>
              </a:rPr>
              <a:t>‘</a:t>
            </a:r>
            <a:r>
              <a:rPr lang="en-US" sz="1600" b="1" dirty="0">
                <a:latin typeface="Arial Nova" panose="020B0504020202020204" pitchFamily="34" charset="0"/>
                <a:ea typeface="Times New Roman" panose="02020603050405020304" pitchFamily="18" charset="0"/>
                <a:cs typeface="Arial" panose="020B0604020202020204" pitchFamily="34" charset="0"/>
              </a:rPr>
              <a:t>AI, TVET, and Renewable Energy</a:t>
            </a:r>
            <a:r>
              <a:rPr lang="en-US" sz="1600" dirty="0">
                <a:latin typeface="Arial Nova" panose="020B0504020202020204" pitchFamily="34" charset="0"/>
                <a:ea typeface="Times New Roman" panose="02020603050405020304" pitchFamily="18" charset="0"/>
                <a:cs typeface="Arial" panose="020B0604020202020204" pitchFamily="34" charset="0"/>
              </a:rPr>
              <a:t>: Building a Sustainable Future in the Era of SDGs’</a:t>
            </a:r>
            <a:endParaRPr lang="en-MY" sz="1400" dirty="0">
              <a:effectLst/>
              <a:latin typeface="Calibri" panose="020F0502020204030204" pitchFamily="34" charset="0"/>
              <a:ea typeface="Times New Roman" panose="02020603050405020304" pitchFamily="18" charset="0"/>
              <a:cs typeface="Arial" panose="020B0604020202020204" pitchFamily="34" charset="0"/>
            </a:endParaRPr>
          </a:p>
        </p:txBody>
      </p:sp>
      <p:grpSp>
        <p:nvGrpSpPr>
          <p:cNvPr id="161" name="Group 160">
            <a:extLst>
              <a:ext uri="{FF2B5EF4-FFF2-40B4-BE49-F238E27FC236}">
                <a16:creationId xmlns:a16="http://schemas.microsoft.com/office/drawing/2014/main" id="{E531EF62-BD57-D7B9-07AE-18B38F4AB090}"/>
              </a:ext>
            </a:extLst>
          </p:cNvPr>
          <p:cNvGrpSpPr/>
          <p:nvPr/>
        </p:nvGrpSpPr>
        <p:grpSpPr>
          <a:xfrm>
            <a:off x="5346700" y="7078907"/>
            <a:ext cx="175302" cy="2171792"/>
            <a:chOff x="5346700" y="7078907"/>
            <a:chExt cx="175302" cy="2171792"/>
          </a:xfrm>
        </p:grpSpPr>
        <p:grpSp>
          <p:nvGrpSpPr>
            <p:cNvPr id="138" name="Group 138"/>
            <p:cNvGrpSpPr/>
            <p:nvPr/>
          </p:nvGrpSpPr>
          <p:grpSpPr>
            <a:xfrm>
              <a:off x="5350208" y="7078907"/>
              <a:ext cx="152403" cy="2171792"/>
              <a:chOff x="21913" y="13696"/>
              <a:chExt cx="203204" cy="2895723"/>
            </a:xfrm>
          </p:grpSpPr>
          <p:sp>
            <p:nvSpPr>
              <p:cNvPr id="139" name="AutoShape 139"/>
              <p:cNvSpPr/>
              <p:nvPr/>
            </p:nvSpPr>
            <p:spPr>
              <a:xfrm flipV="1">
                <a:off x="118836" y="196141"/>
                <a:ext cx="0" cy="2550966"/>
              </a:xfrm>
              <a:prstGeom prst="line">
                <a:avLst/>
              </a:prstGeom>
              <a:ln w="28575" cap="flat">
                <a:solidFill>
                  <a:srgbClr val="FF9C00"/>
                </a:solidFill>
                <a:prstDash val="solid"/>
                <a:headEnd type="none" w="sm" len="sm"/>
                <a:tailEnd type="none" w="sm" len="sm"/>
              </a:ln>
            </p:spPr>
            <p:txBody>
              <a:bodyPr/>
              <a:lstStyle/>
              <a:p>
                <a:endParaRPr lang="en-MY"/>
              </a:p>
            </p:txBody>
          </p:sp>
          <p:sp>
            <p:nvSpPr>
              <p:cNvPr id="142" name="TextBox 142"/>
              <p:cNvSpPr txBox="1"/>
              <p:nvPr/>
            </p:nvSpPr>
            <p:spPr>
              <a:xfrm>
                <a:off x="35207" y="13696"/>
                <a:ext cx="189910" cy="198128"/>
              </a:xfrm>
              <a:prstGeom prst="rect">
                <a:avLst/>
              </a:prstGeom>
            </p:spPr>
            <p:txBody>
              <a:bodyPr lIns="50800" tIns="50800" rIns="50800" bIns="50800" rtlCol="0" anchor="ctr"/>
              <a:lstStyle/>
              <a:p>
                <a:pPr algn="ctr">
                  <a:lnSpc>
                    <a:spcPts val="1960"/>
                  </a:lnSpc>
                </a:pPr>
                <a:endParaRPr/>
              </a:p>
            </p:txBody>
          </p:sp>
          <p:sp>
            <p:nvSpPr>
              <p:cNvPr id="145" name="TextBox 145"/>
              <p:cNvSpPr txBox="1"/>
              <p:nvPr/>
            </p:nvSpPr>
            <p:spPr>
              <a:xfrm>
                <a:off x="21913" y="2711291"/>
                <a:ext cx="189911" cy="198128"/>
              </a:xfrm>
              <a:prstGeom prst="rect">
                <a:avLst/>
              </a:prstGeom>
            </p:spPr>
            <p:txBody>
              <a:bodyPr lIns="50800" tIns="50800" rIns="50800" bIns="50800" rtlCol="0" anchor="ctr"/>
              <a:lstStyle/>
              <a:p>
                <a:pPr algn="ctr">
                  <a:lnSpc>
                    <a:spcPts val="1960"/>
                  </a:lnSpc>
                </a:pPr>
                <a:endParaRPr/>
              </a:p>
            </p:txBody>
          </p:sp>
        </p:grpSp>
        <p:sp>
          <p:nvSpPr>
            <p:cNvPr id="157" name="Freeform 149">
              <a:extLst>
                <a:ext uri="{FF2B5EF4-FFF2-40B4-BE49-F238E27FC236}">
                  <a16:creationId xmlns:a16="http://schemas.microsoft.com/office/drawing/2014/main" id="{45EAD10A-58D4-5D1B-6E4D-7EA8001C8872}"/>
                </a:ext>
              </a:extLst>
            </p:cNvPr>
            <p:cNvSpPr/>
            <p:nvPr/>
          </p:nvSpPr>
          <p:spPr>
            <a:xfrm>
              <a:off x="5346700" y="8979165"/>
              <a:ext cx="175302" cy="17530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C00"/>
            </a:solidFill>
          </p:spPr>
          <p:txBody>
            <a:bodyPr/>
            <a:lstStyle/>
            <a:p>
              <a:endParaRPr lang="en-MY" dirty="0"/>
            </a:p>
          </p:txBody>
        </p:sp>
        <p:sp>
          <p:nvSpPr>
            <p:cNvPr id="158" name="Freeform 149">
              <a:extLst>
                <a:ext uri="{FF2B5EF4-FFF2-40B4-BE49-F238E27FC236}">
                  <a16:creationId xmlns:a16="http://schemas.microsoft.com/office/drawing/2014/main" id="{E51D2A4F-A0A8-C96E-10B5-109F5CC61949}"/>
                </a:ext>
              </a:extLst>
            </p:cNvPr>
            <p:cNvSpPr/>
            <p:nvPr/>
          </p:nvSpPr>
          <p:spPr>
            <a:xfrm>
              <a:off x="5346700" y="7135351"/>
              <a:ext cx="175302" cy="17530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C00"/>
            </a:solidFill>
          </p:spPr>
          <p:txBody>
            <a:bodyPr/>
            <a:lstStyle/>
            <a:p>
              <a:endParaRPr lang="en-MY" dirty="0"/>
            </a:p>
          </p:txBody>
        </p:sp>
      </p:grpSp>
      <p:grpSp>
        <p:nvGrpSpPr>
          <p:cNvPr id="160" name="Group 159">
            <a:extLst>
              <a:ext uri="{FF2B5EF4-FFF2-40B4-BE49-F238E27FC236}">
                <a16:creationId xmlns:a16="http://schemas.microsoft.com/office/drawing/2014/main" id="{3876F0AA-8CF8-4945-AB35-CAEC6CDD118A}"/>
              </a:ext>
            </a:extLst>
          </p:cNvPr>
          <p:cNvGrpSpPr/>
          <p:nvPr/>
        </p:nvGrpSpPr>
        <p:grpSpPr>
          <a:xfrm>
            <a:off x="5333773" y="12348330"/>
            <a:ext cx="185272" cy="2176488"/>
            <a:chOff x="5333773" y="12348330"/>
            <a:chExt cx="185272" cy="2176488"/>
          </a:xfrm>
        </p:grpSpPr>
        <p:grpSp>
          <p:nvGrpSpPr>
            <p:cNvPr id="146" name="Group 146"/>
            <p:cNvGrpSpPr/>
            <p:nvPr/>
          </p:nvGrpSpPr>
          <p:grpSpPr>
            <a:xfrm>
              <a:off x="5333773" y="12348330"/>
              <a:ext cx="175302" cy="2176488"/>
              <a:chOff x="0" y="0"/>
              <a:chExt cx="233736" cy="2901983"/>
            </a:xfrm>
          </p:grpSpPr>
          <p:sp>
            <p:nvSpPr>
              <p:cNvPr id="147" name="AutoShape 147"/>
              <p:cNvSpPr/>
              <p:nvPr/>
            </p:nvSpPr>
            <p:spPr>
              <a:xfrm flipV="1">
                <a:off x="116868" y="214533"/>
                <a:ext cx="0" cy="2550966"/>
              </a:xfrm>
              <a:prstGeom prst="line">
                <a:avLst/>
              </a:prstGeom>
              <a:ln w="28575" cap="flat">
                <a:solidFill>
                  <a:srgbClr val="FF9C00"/>
                </a:solidFill>
                <a:prstDash val="solid"/>
                <a:headEnd type="none" w="sm" len="sm"/>
                <a:tailEnd type="none" w="sm" len="sm"/>
              </a:ln>
            </p:spPr>
            <p:txBody>
              <a:bodyPr/>
              <a:lstStyle/>
              <a:p>
                <a:endParaRPr lang="en-MY" dirty="0"/>
              </a:p>
            </p:txBody>
          </p:sp>
          <p:grpSp>
            <p:nvGrpSpPr>
              <p:cNvPr id="148" name="Group 148"/>
              <p:cNvGrpSpPr/>
              <p:nvPr/>
            </p:nvGrpSpPr>
            <p:grpSpPr>
              <a:xfrm>
                <a:off x="0" y="0"/>
                <a:ext cx="233736" cy="233736"/>
                <a:chOff x="0" y="0"/>
                <a:chExt cx="812800" cy="812800"/>
              </a:xfrm>
            </p:grpSpPr>
            <p:sp>
              <p:nvSpPr>
                <p:cNvPr id="149" name="Freeform 1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C00"/>
                </a:solidFill>
              </p:spPr>
              <p:txBody>
                <a:bodyPr/>
                <a:lstStyle/>
                <a:p>
                  <a:endParaRPr lang="en-MY" dirty="0"/>
                </a:p>
              </p:txBody>
            </p:sp>
            <p:sp>
              <p:nvSpPr>
                <p:cNvPr id="150" name="TextBox 150"/>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153" name="TextBox 153"/>
              <p:cNvSpPr txBox="1"/>
              <p:nvPr/>
            </p:nvSpPr>
            <p:spPr>
              <a:xfrm>
                <a:off x="35207" y="2703855"/>
                <a:ext cx="189910" cy="198128"/>
              </a:xfrm>
              <a:prstGeom prst="rect">
                <a:avLst/>
              </a:prstGeom>
            </p:spPr>
            <p:txBody>
              <a:bodyPr lIns="50800" tIns="50800" rIns="50800" bIns="50800" rtlCol="0" anchor="ctr"/>
              <a:lstStyle/>
              <a:p>
                <a:pPr algn="ctr">
                  <a:lnSpc>
                    <a:spcPts val="1960"/>
                  </a:lnSpc>
                </a:pPr>
                <a:endParaRPr/>
              </a:p>
            </p:txBody>
          </p:sp>
        </p:grpSp>
        <p:sp>
          <p:nvSpPr>
            <p:cNvPr id="159" name="Freeform 149">
              <a:extLst>
                <a:ext uri="{FF2B5EF4-FFF2-40B4-BE49-F238E27FC236}">
                  <a16:creationId xmlns:a16="http://schemas.microsoft.com/office/drawing/2014/main" id="{6C1F4315-B441-9FF6-BB4D-04BC0A2F3CF9}"/>
                </a:ext>
              </a:extLst>
            </p:cNvPr>
            <p:cNvSpPr/>
            <p:nvPr/>
          </p:nvSpPr>
          <p:spPr>
            <a:xfrm>
              <a:off x="5343743" y="14339823"/>
              <a:ext cx="175302" cy="17530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C00"/>
            </a:solidFill>
          </p:spPr>
          <p:txBody>
            <a:bodyPr/>
            <a:lstStyle/>
            <a:p>
              <a:endParaRPr lang="en-MY"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480</Words>
  <Application>Microsoft Office PowerPoint</Application>
  <PresentationFormat>Custom</PresentationFormat>
  <Paragraphs>48</Paragraphs>
  <Slides>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Arial</vt:lpstr>
      <vt:lpstr>Symbol</vt:lpstr>
      <vt:lpstr>Times New Roman</vt:lpstr>
      <vt:lpstr>Calibri</vt:lpstr>
      <vt:lpstr>Gordita</vt:lpstr>
      <vt:lpstr>Arial Nova</vt:lpstr>
      <vt:lpstr>Canva Sans</vt:lpstr>
      <vt:lpstr>Canva Sans Bold</vt:lpstr>
      <vt:lpstr>Gordita Bold</vt:lpstr>
      <vt:lpstr>Playpen Sans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TECHON 2025 Poster Template</dc:title>
  <dc:creator>MOHE</dc:creator>
  <cp:lastModifiedBy>Muhammad Sufyan Safwan Bin Mohamad Basir</cp:lastModifiedBy>
  <cp:revision>9</cp:revision>
  <dcterms:created xsi:type="dcterms:W3CDTF">2006-08-16T00:00:00Z</dcterms:created>
  <dcterms:modified xsi:type="dcterms:W3CDTF">2025-01-07T03:09:34Z</dcterms:modified>
  <dc:identifier>DAGbeeHQzC0</dc:identifier>
</cp:coreProperties>
</file>