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6666"/>
    <a:srgbClr val="0099CC"/>
    <a:srgbClr val="006699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C53D-4324-40EF-8A9D-1DE20AD15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B8209-094B-4EE5-981B-2DE99299E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493F3-07E3-4225-860C-010610058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617D-EDB6-434B-8C16-22CA28DB7001}" type="datetimeFigureOut">
              <a:rPr lang="en-MY" smtClean="0"/>
              <a:t>4/9/2024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28AA5-63F9-4C5B-B576-F13C421E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8C4CC-EA2B-4B9A-BC18-8E6F6527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6D29-B78F-43C6-87F3-F1AE87ABA23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4659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50B8A-A39F-4627-9712-A54CF0FA8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4DCD58-D07A-4673-9CEB-0423CD4EB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A9309-90D9-468E-B187-CF76652E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617D-EDB6-434B-8C16-22CA28DB7001}" type="datetimeFigureOut">
              <a:rPr lang="en-MY" smtClean="0"/>
              <a:t>4/9/2024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21A78-D27D-4688-947E-D782F490A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414FC-8A36-4CF4-ACF9-26E56A67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6D29-B78F-43C6-87F3-F1AE87ABA23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3529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E56E16-05E5-456E-A461-514B3A1514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86B83-7085-4037-A709-5BBDD1A70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E4AB1-9159-458A-9B32-6301C9488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617D-EDB6-434B-8C16-22CA28DB7001}" type="datetimeFigureOut">
              <a:rPr lang="en-MY" smtClean="0"/>
              <a:t>4/9/2024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F23FE-3413-4164-973D-329E360A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EEEC5-1012-458E-871D-0AD2F17C2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6D29-B78F-43C6-87F3-F1AE87ABA23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135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7D23D-8128-496D-86C9-37689E55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E940E-2E49-48E5-B6EA-E98C463E3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10D0D-7BC7-49D1-963F-258D0E4E5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617D-EDB6-434B-8C16-22CA28DB7001}" type="datetimeFigureOut">
              <a:rPr lang="en-MY" smtClean="0"/>
              <a:t>4/9/2024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1CF92-F415-493C-8A75-D3A297A0D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E33FE-3A87-4DAD-8E7D-8AD37913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6D29-B78F-43C6-87F3-F1AE87ABA23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889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F64CC-0980-4395-9263-6C568BD6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F1EC8-D2DC-4EAD-A38D-F96A04BE4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E3041-8813-4F77-916B-A4A0F9AEE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617D-EDB6-434B-8C16-22CA28DB7001}" type="datetimeFigureOut">
              <a:rPr lang="en-MY" smtClean="0"/>
              <a:t>4/9/2024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C2D8A-9E01-4913-871F-74831AB1B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F8FF7-C69A-4824-B4C8-DBCDC459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6D29-B78F-43C6-87F3-F1AE87ABA23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7582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0BCC7-15D2-4A4A-A80B-E24E9BB36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42B75-9D09-4608-815A-684EFCDED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057DA-91D7-46D1-82C9-AC990D179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DD41D-FFA7-40E4-B976-B204AB40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617D-EDB6-434B-8C16-22CA28DB7001}" type="datetimeFigureOut">
              <a:rPr lang="en-MY" smtClean="0"/>
              <a:t>4/9/2024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301CB-D786-4481-9187-18A0A428D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F5E0D-9816-4826-8885-123CB7D9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6D29-B78F-43C6-87F3-F1AE87ABA23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0595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40CAC-8047-4CA3-9A76-8856F6D35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C231A-C8C6-42FA-9DA4-19CE7ED9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4FCE8-C4AF-4922-B0FE-60BB70FCC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4B828E-C98D-4755-B096-C9F84F01F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8472B2-08F9-45C6-A1F1-47BF31354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B1088A-989E-4BA5-9256-7A66A367C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617D-EDB6-434B-8C16-22CA28DB7001}" type="datetimeFigureOut">
              <a:rPr lang="en-MY" smtClean="0"/>
              <a:t>4/9/2024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90AFDF-F781-46A5-AAC7-013B6DB5A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186464-B198-425A-9332-79AE91E3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6D29-B78F-43C6-87F3-F1AE87ABA23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8118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A154C-E4BF-4775-8D0A-44958B4A6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8DD1FC-680E-4125-BA20-608261675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617D-EDB6-434B-8C16-22CA28DB7001}" type="datetimeFigureOut">
              <a:rPr lang="en-MY" smtClean="0"/>
              <a:t>4/9/2024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03CDC9-4264-4BD2-9581-5CFFB0C5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9A7AF-8302-477D-8584-655CCD37D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6D29-B78F-43C6-87F3-F1AE87ABA23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8168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8054EE-39CE-4C52-A6AE-0221644D1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617D-EDB6-434B-8C16-22CA28DB7001}" type="datetimeFigureOut">
              <a:rPr lang="en-MY" smtClean="0"/>
              <a:t>4/9/2024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AE69D-C151-4180-9153-B9C3C8677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C9555-EDC1-436B-ADE8-40978E99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6D29-B78F-43C6-87F3-F1AE87ABA23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2353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1E2FC-76AB-443A-89C2-8A515E168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39CD0-7193-4609-84E1-4960C5DB9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67C71-80CE-4A87-88EE-55462F18C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6DC7D-A8DE-400B-B99A-39B70DB7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617D-EDB6-434B-8C16-22CA28DB7001}" type="datetimeFigureOut">
              <a:rPr lang="en-MY" smtClean="0"/>
              <a:t>4/9/2024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FADF4-F512-4020-A6E1-AD2CAFB4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086F7-0989-4529-9A68-EBEAE36B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6D29-B78F-43C6-87F3-F1AE87ABA23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1925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D5902-8B6B-406C-B200-1D7656FC4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583D64-4156-4D4E-8979-C53120397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3B9EB-A805-4394-A851-230756705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8A95F-FA33-43B3-B469-3DC7094E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617D-EDB6-434B-8C16-22CA28DB7001}" type="datetimeFigureOut">
              <a:rPr lang="en-MY" smtClean="0"/>
              <a:t>4/9/2024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3D72B-40A0-4863-8CF8-F0AAD1AD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28CF3-52CB-43AD-9017-9009CD5D9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6D29-B78F-43C6-87F3-F1AE87ABA23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410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C51E00-AEE0-4599-82BB-B446CC7AC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FBE6-7CA6-4CB7-A676-6A109819E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3FC7F-1861-40EA-B66B-F038EA9859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617D-EDB6-434B-8C16-22CA28DB7001}" type="datetimeFigureOut">
              <a:rPr lang="en-MY" smtClean="0"/>
              <a:t>4/9/2024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72996-E47D-410A-A41A-8A9474953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BE960-AD62-42C1-BC3A-429FEBBAE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16D29-B78F-43C6-87F3-F1AE87ABA23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270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3">
                <a:lumMod val="0"/>
                <a:lumOff val="100000"/>
              </a:schemeClr>
            </a:gs>
            <a:gs pos="100000">
              <a:schemeClr val="bg2"/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B3A0-E6A8-4921-BD2D-81E5D6CC4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373" y="2110308"/>
            <a:ext cx="9144000" cy="1163598"/>
          </a:xfrm>
        </p:spPr>
        <p:txBody>
          <a:bodyPr/>
          <a:lstStyle/>
          <a:p>
            <a:endParaRPr lang="en-MY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4D0C45-2CA9-4ACD-AEB1-02D94E017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373" y="3451273"/>
            <a:ext cx="9144000" cy="1655762"/>
          </a:xfrm>
        </p:spPr>
        <p:txBody>
          <a:bodyPr/>
          <a:lstStyle/>
          <a:p>
            <a:endParaRPr lang="en-MY"/>
          </a:p>
        </p:txBody>
      </p:sp>
      <p:grpSp>
        <p:nvGrpSpPr>
          <p:cNvPr id="4" name="Google Shape;282;p28">
            <a:extLst>
              <a:ext uri="{FF2B5EF4-FFF2-40B4-BE49-F238E27FC236}">
                <a16:creationId xmlns:a16="http://schemas.microsoft.com/office/drawing/2014/main" id="{5C25CFA8-9CB5-4C2C-8F6C-E1C28D6EB734}"/>
              </a:ext>
            </a:extLst>
          </p:cNvPr>
          <p:cNvGrpSpPr/>
          <p:nvPr/>
        </p:nvGrpSpPr>
        <p:grpSpPr>
          <a:xfrm>
            <a:off x="1" y="151075"/>
            <a:ext cx="1875142" cy="6706925"/>
            <a:chOff x="-22735" y="0"/>
            <a:chExt cx="3364110" cy="5187250"/>
          </a:xfrm>
        </p:grpSpPr>
        <p:pic>
          <p:nvPicPr>
            <p:cNvPr id="5" name="Google Shape;294;p28">
              <a:extLst>
                <a:ext uri="{FF2B5EF4-FFF2-40B4-BE49-F238E27FC236}">
                  <a16:creationId xmlns:a16="http://schemas.microsoft.com/office/drawing/2014/main" id="{58F9961E-90F0-4213-BFF0-7BBEAA211A9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35435" t="1038" r="-10067" b="47015"/>
            <a:stretch/>
          </p:blipFill>
          <p:spPr>
            <a:xfrm rot="5400000">
              <a:off x="-934288" y="911587"/>
              <a:ext cx="5187250" cy="3364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283;p28">
              <a:extLst>
                <a:ext uri="{FF2B5EF4-FFF2-40B4-BE49-F238E27FC236}">
                  <a16:creationId xmlns:a16="http://schemas.microsoft.com/office/drawing/2014/main" id="{3AFDE787-3C64-4E1E-AAE1-02746A16D2A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517" t="-5104" b="30035"/>
            <a:stretch/>
          </p:blipFill>
          <p:spPr>
            <a:xfrm rot="5400000">
              <a:off x="-539655" y="1113340"/>
              <a:ext cx="3981888" cy="2948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284;p28">
              <a:extLst>
                <a:ext uri="{FF2B5EF4-FFF2-40B4-BE49-F238E27FC236}">
                  <a16:creationId xmlns:a16="http://schemas.microsoft.com/office/drawing/2014/main" id="{8178F679-B7AF-43B5-AA44-702B5A39250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5400000">
              <a:off x="-600537" y="1202811"/>
              <a:ext cx="2723513" cy="1510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85;p28">
              <a:extLst>
                <a:ext uri="{FF2B5EF4-FFF2-40B4-BE49-F238E27FC236}">
                  <a16:creationId xmlns:a16="http://schemas.microsoft.com/office/drawing/2014/main" id="{5E9D30C6-89BB-4B41-B272-41EACE994F6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 rot="5400000">
              <a:off x="-1036776" y="2590637"/>
              <a:ext cx="3595978" cy="1510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86;p28">
              <a:extLst>
                <a:ext uri="{FF2B5EF4-FFF2-40B4-BE49-F238E27FC236}">
                  <a16:creationId xmlns:a16="http://schemas.microsoft.com/office/drawing/2014/main" id="{700E8880-83FF-4F61-9361-66D0AE3CC07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516" t="-5104" r="37551" b="30035"/>
            <a:stretch/>
          </p:blipFill>
          <p:spPr>
            <a:xfrm rot="5400000">
              <a:off x="251575" y="2465300"/>
              <a:ext cx="2399450" cy="2948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" name="Google Shape;287;p28">
              <a:extLst>
                <a:ext uri="{FF2B5EF4-FFF2-40B4-BE49-F238E27FC236}">
                  <a16:creationId xmlns:a16="http://schemas.microsoft.com/office/drawing/2014/main" id="{1E5399CD-B5F9-40B5-A713-523361BB7C0E}"/>
                </a:ext>
              </a:extLst>
            </p:cNvPr>
            <p:cNvGrpSpPr/>
            <p:nvPr/>
          </p:nvGrpSpPr>
          <p:grpSpPr>
            <a:xfrm rot="-5400000">
              <a:off x="-599782" y="2439476"/>
              <a:ext cx="3281550" cy="2127456"/>
              <a:chOff x="-8" y="0"/>
              <a:chExt cx="3281550" cy="2127456"/>
            </a:xfrm>
          </p:grpSpPr>
          <p:pic>
            <p:nvPicPr>
              <p:cNvPr id="14" name="Google Shape;288;p28">
                <a:extLst>
                  <a:ext uri="{FF2B5EF4-FFF2-40B4-BE49-F238E27FC236}">
                    <a16:creationId xmlns:a16="http://schemas.microsoft.com/office/drawing/2014/main" id="{5E54CDE4-F6CE-4C4A-9633-5A4165D50420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5517" t="-5104" b="30035"/>
              <a:stretch/>
            </p:blipFill>
            <p:spPr>
              <a:xfrm rot="10800000">
                <a:off x="408192" y="0"/>
                <a:ext cx="2873350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oogle Shape;289;p28">
                <a:extLst>
                  <a:ext uri="{FF2B5EF4-FFF2-40B4-BE49-F238E27FC236}">
                    <a16:creationId xmlns:a16="http://schemas.microsoft.com/office/drawing/2014/main" id="{ABE1409E-BAF7-4FB8-8E70-23F71E939C4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1254" r="13011" b="50881"/>
              <a:stretch/>
            </p:blipFill>
            <p:spPr>
              <a:xfrm rot="10800000">
                <a:off x="1316242" y="20631"/>
                <a:ext cx="1965300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Google Shape;290;p28">
                <a:extLst>
                  <a:ext uri="{FF2B5EF4-FFF2-40B4-BE49-F238E27FC236}">
                    <a16:creationId xmlns:a16="http://schemas.microsoft.com/office/drawing/2014/main" id="{1CF3B4F1-56B4-4DFD-8211-484358797C7B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t="4102" b="50813"/>
              <a:stretch/>
            </p:blipFill>
            <p:spPr>
              <a:xfrm rot="10800000">
                <a:off x="-8" y="20626"/>
                <a:ext cx="2594875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291;p28">
                <a:extLst>
                  <a:ext uri="{FF2B5EF4-FFF2-40B4-BE49-F238E27FC236}">
                    <a16:creationId xmlns:a16="http://schemas.microsoft.com/office/drawing/2014/main" id="{9AD98D8A-B780-4B7D-82E6-F645A3B6A85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5518" t="-5104" r="50852" b="30035"/>
              <a:stretch/>
            </p:blipFill>
            <p:spPr>
              <a:xfrm rot="10800000">
                <a:off x="408192" y="6"/>
                <a:ext cx="1326825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Google Shape;292;p28">
                <a:extLst>
                  <a:ext uri="{FF2B5EF4-FFF2-40B4-BE49-F238E27FC236}">
                    <a16:creationId xmlns:a16="http://schemas.microsoft.com/office/drawing/2014/main" id="{40096B05-775F-4C17-8DE4-02EABB007F50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b="50443"/>
              <a:stretch/>
            </p:blipFill>
            <p:spPr>
              <a:xfrm rot="10800000">
                <a:off x="5" y="6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Google Shape;293;p28">
                <a:extLst>
                  <a:ext uri="{FF2B5EF4-FFF2-40B4-BE49-F238E27FC236}">
                    <a16:creationId xmlns:a16="http://schemas.microsoft.com/office/drawing/2014/main" id="{C9AFEC59-7375-40B7-A02F-30FAE7B05B7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b="50443"/>
              <a:stretch/>
            </p:blipFill>
            <p:spPr>
              <a:xfrm rot="10800000">
                <a:off x="5" y="682393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" name="Google Shape;295;p28">
              <a:extLst>
                <a:ext uri="{FF2B5EF4-FFF2-40B4-BE49-F238E27FC236}">
                  <a16:creationId xmlns:a16="http://schemas.microsoft.com/office/drawing/2014/main" id="{6F631032-9862-4B2F-9680-27D7D75DBAF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>
              <a:off x="-280950" y="996475"/>
              <a:ext cx="959650" cy="44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96;p28">
              <a:extLst>
                <a:ext uri="{FF2B5EF4-FFF2-40B4-BE49-F238E27FC236}">
                  <a16:creationId xmlns:a16="http://schemas.microsoft.com/office/drawing/2014/main" id="{22F999B6-66DE-4C7A-B862-35D93572B67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>
              <a:off x="-638593" y="2163864"/>
              <a:ext cx="2288614" cy="10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97;p28">
              <a:extLst>
                <a:ext uri="{FF2B5EF4-FFF2-40B4-BE49-F238E27FC236}">
                  <a16:creationId xmlns:a16="http://schemas.microsoft.com/office/drawing/2014/main" id="{8B028FCD-7DCD-43EF-AEDF-7DDEC9FFB7D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5400000">
              <a:off x="-381573" y="3081635"/>
              <a:ext cx="1611750" cy="894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345;p31">
            <a:extLst>
              <a:ext uri="{FF2B5EF4-FFF2-40B4-BE49-F238E27FC236}">
                <a16:creationId xmlns:a16="http://schemas.microsoft.com/office/drawing/2014/main" id="{211D4ABC-D2AE-4F11-8BAB-9751534EC023}"/>
              </a:ext>
            </a:extLst>
          </p:cNvPr>
          <p:cNvGrpSpPr/>
          <p:nvPr/>
        </p:nvGrpSpPr>
        <p:grpSpPr>
          <a:xfrm rot="-5400000">
            <a:off x="9590640" y="4256637"/>
            <a:ext cx="1303698" cy="3899027"/>
            <a:chOff x="-22726" y="12"/>
            <a:chExt cx="2370810" cy="5152300"/>
          </a:xfrm>
        </p:grpSpPr>
        <p:pic>
          <p:nvPicPr>
            <p:cNvPr id="21" name="Google Shape;346;p31">
              <a:extLst>
                <a:ext uri="{FF2B5EF4-FFF2-40B4-BE49-F238E27FC236}">
                  <a16:creationId xmlns:a16="http://schemas.microsoft.com/office/drawing/2014/main" id="{F7C742C3-125B-4D5D-ADE1-D55C779E15E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517" t="-5104" b="30035"/>
            <a:stretch/>
          </p:blipFill>
          <p:spPr>
            <a:xfrm rot="5400000">
              <a:off x="-361014" y="877812"/>
              <a:ext cx="2605925" cy="192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347;p31">
              <a:extLst>
                <a:ext uri="{FF2B5EF4-FFF2-40B4-BE49-F238E27FC236}">
                  <a16:creationId xmlns:a16="http://schemas.microsoft.com/office/drawing/2014/main" id="{700BBF94-DD2F-43AF-84CA-DCB7A3B3884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5400000">
              <a:off x="-487394" y="1982825"/>
              <a:ext cx="2190249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348;p31">
              <a:extLst>
                <a:ext uri="{FF2B5EF4-FFF2-40B4-BE49-F238E27FC236}">
                  <a16:creationId xmlns:a16="http://schemas.microsoft.com/office/drawing/2014/main" id="{9B657570-E275-4DBB-B1CA-FC0DF09992E3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 rot="5400000">
              <a:off x="-838218" y="3098916"/>
              <a:ext cx="2891885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349;p31">
              <a:extLst>
                <a:ext uri="{FF2B5EF4-FFF2-40B4-BE49-F238E27FC236}">
                  <a16:creationId xmlns:a16="http://schemas.microsoft.com/office/drawing/2014/main" id="{EAE85456-6B2A-476A-B6AE-324CF2E30ED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516" t="-5104" r="37551" b="30035"/>
            <a:stretch/>
          </p:blipFill>
          <p:spPr>
            <a:xfrm rot="5400000">
              <a:off x="197874" y="2998120"/>
              <a:ext cx="1929638" cy="2370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350;p31">
              <a:extLst>
                <a:ext uri="{FF2B5EF4-FFF2-40B4-BE49-F238E27FC236}">
                  <a16:creationId xmlns:a16="http://schemas.microsoft.com/office/drawing/2014/main" id="{9E708553-E759-404E-BA3A-A887EBA6031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517" t="-5104" b="30035"/>
            <a:stretch/>
          </p:blipFill>
          <p:spPr>
            <a:xfrm rot="5400000">
              <a:off x="-288575" y="3041699"/>
              <a:ext cx="2048200" cy="151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351;p31">
              <a:extLst>
                <a:ext uri="{FF2B5EF4-FFF2-40B4-BE49-F238E27FC236}">
                  <a16:creationId xmlns:a16="http://schemas.microsoft.com/office/drawing/2014/main" id="{0CCE5B0E-0DE7-429D-9D50-1F9A49B0B90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5400000">
              <a:off x="-358013" y="2865168"/>
              <a:ext cx="1580494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352;p31">
              <a:extLst>
                <a:ext uri="{FF2B5EF4-FFF2-40B4-BE49-F238E27FC236}">
                  <a16:creationId xmlns:a16="http://schemas.microsoft.com/office/drawing/2014/main" id="{BF7114C7-256E-4648-B8B4-2EE9185CA39D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 rot="5400000">
              <a:off x="-611169" y="3670544"/>
              <a:ext cx="2086798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353;p31">
              <a:extLst>
                <a:ext uri="{FF2B5EF4-FFF2-40B4-BE49-F238E27FC236}">
                  <a16:creationId xmlns:a16="http://schemas.microsoft.com/office/drawing/2014/main" id="{3C77E431-C032-4B67-8CFD-63B7723A97B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518" t="-5104" r="50852" b="30035"/>
            <a:stretch/>
          </p:blipFill>
          <p:spPr>
            <a:xfrm rot="5400000">
              <a:off x="299210" y="3435075"/>
              <a:ext cx="1067033" cy="1710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354;p31">
              <a:extLst>
                <a:ext uri="{FF2B5EF4-FFF2-40B4-BE49-F238E27FC236}">
                  <a16:creationId xmlns:a16="http://schemas.microsoft.com/office/drawing/2014/main" id="{1003A67B-4317-4861-B0B0-9B9354FB3E5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>
              <a:off x="-38010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55;p31">
              <a:extLst>
                <a:ext uri="{FF2B5EF4-FFF2-40B4-BE49-F238E27FC236}">
                  <a16:creationId xmlns:a16="http://schemas.microsoft.com/office/drawing/2014/main" id="{97021CE5-A5B5-4400-B47C-CB304976C36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>
              <a:off x="16866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56;p31">
              <a:extLst>
                <a:ext uri="{FF2B5EF4-FFF2-40B4-BE49-F238E27FC236}">
                  <a16:creationId xmlns:a16="http://schemas.microsoft.com/office/drawing/2014/main" id="{DD742762-973C-48C7-95D5-B2FB64AAB41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1558" t="1038" r="7837" b="47015"/>
            <a:stretch/>
          </p:blipFill>
          <p:spPr>
            <a:xfrm rot="5400000">
              <a:off x="-863858" y="841176"/>
              <a:ext cx="3611629" cy="1929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57;p31">
              <a:extLst>
                <a:ext uri="{FF2B5EF4-FFF2-40B4-BE49-F238E27FC236}">
                  <a16:creationId xmlns:a16="http://schemas.microsoft.com/office/drawing/2014/main" id="{98CEAD87-F81C-467F-8493-1D5AD567188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>
              <a:off x="-230383" y="1816890"/>
              <a:ext cx="771750" cy="356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58;p31">
              <a:extLst>
                <a:ext uri="{FF2B5EF4-FFF2-40B4-BE49-F238E27FC236}">
                  <a16:creationId xmlns:a16="http://schemas.microsoft.com/office/drawing/2014/main" id="{5E4208C3-2BAA-4C48-BE3F-FB80D85C214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>
              <a:off x="-517999" y="2755704"/>
              <a:ext cx="1840503" cy="849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59;p31">
              <a:extLst>
                <a:ext uri="{FF2B5EF4-FFF2-40B4-BE49-F238E27FC236}">
                  <a16:creationId xmlns:a16="http://schemas.microsoft.com/office/drawing/2014/main" id="{BC132AB1-2CFE-4B66-ADA0-E7D61EBBCC8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5400000">
              <a:off x="-311303" y="3493776"/>
              <a:ext cx="1296169" cy="7190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016E74E-57AB-4B81-AC71-E1D65DEB8E3C}"/>
              </a:ext>
            </a:extLst>
          </p:cNvPr>
          <p:cNvGrpSpPr/>
          <p:nvPr/>
        </p:nvGrpSpPr>
        <p:grpSpPr>
          <a:xfrm>
            <a:off x="4034774" y="170883"/>
            <a:ext cx="3714867" cy="489096"/>
            <a:chOff x="3544672" y="12167"/>
            <a:chExt cx="3714867" cy="489096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EEDD868-6CA6-42FA-9B2D-67994ED24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348"/>
            <a:stretch/>
          </p:blipFill>
          <p:spPr>
            <a:xfrm>
              <a:off x="3544672" y="12167"/>
              <a:ext cx="2021359" cy="48909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817B141-8998-4906-9A75-DA68E035F2D0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048" y="125109"/>
              <a:ext cx="563991" cy="271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068A9AA-64A2-4ED0-8800-B521C71C50DE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6" t="37271" r="13432" b="39503"/>
            <a:stretch/>
          </p:blipFill>
          <p:spPr bwMode="auto">
            <a:xfrm>
              <a:off x="6213274" y="77538"/>
              <a:ext cx="1046265" cy="31853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0D604AA1-56B6-4E98-B54D-5199729DE101}"/>
              </a:ext>
            </a:extLst>
          </p:cNvPr>
          <p:cNvSpPr/>
          <p:nvPr/>
        </p:nvSpPr>
        <p:spPr>
          <a:xfrm>
            <a:off x="1014052" y="776798"/>
            <a:ext cx="10163895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ms-MY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26TH MALAYSIAN FINANCE ASSOCIATION INTERNATIONAL CONFERENCE (MFAIC 2024)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ms-MY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&amp;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1ST INTERNATIONAL CONFERENCE OF GLOBAL BUSINESS AND DIGITAL ECONOMY (ICGLOBDE 2024) </a:t>
            </a:r>
            <a:endParaRPr lang="ms-MY" sz="1400" kern="0" dirty="0">
              <a:solidFill>
                <a:srgbClr val="0070C0"/>
              </a:solidFill>
              <a:latin typeface="Arial Black" panose="020B0A04020102020204" pitchFamily="34" charset="0"/>
              <a:cs typeface="Arial"/>
              <a:sym typeface="Arial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550E81-BC50-42BC-BCED-D334594DE469}"/>
              </a:ext>
            </a:extLst>
          </p:cNvPr>
          <p:cNvGrpSpPr/>
          <p:nvPr/>
        </p:nvGrpSpPr>
        <p:grpSpPr>
          <a:xfrm>
            <a:off x="5315306" y="6380080"/>
            <a:ext cx="1303012" cy="388189"/>
            <a:chOff x="3134729" y="4680734"/>
            <a:chExt cx="1474850" cy="48036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EE8DBF7-C2CE-4725-80C3-9C6D2DFBE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34729" y="4685299"/>
              <a:ext cx="554571" cy="47580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B8A4063-FDFD-4421-B7D7-7A47C5050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83744" y="4680734"/>
              <a:ext cx="464457" cy="46445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E9DA044-B448-4A7A-805F-4A43016F8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45122" y="4681453"/>
              <a:ext cx="464457" cy="4644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443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F3CB-FAC0-43A5-8D61-8491CF0D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8245"/>
            <a:ext cx="10515600" cy="646331"/>
          </a:xfrm>
        </p:spPr>
        <p:txBody>
          <a:bodyPr>
            <a:normAutofit fontScale="90000"/>
          </a:bodyPr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9EDC8-BB22-47EF-8118-1547FDB77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8103"/>
            <a:ext cx="10515600" cy="3678860"/>
          </a:xfrm>
        </p:spPr>
        <p:txBody>
          <a:bodyPr/>
          <a:lstStyle/>
          <a:p>
            <a:endParaRPr lang="en-MY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CB2BF5-FC39-40F0-B624-938F6C2B32A2}"/>
              </a:ext>
            </a:extLst>
          </p:cNvPr>
          <p:cNvSpPr/>
          <p:nvPr/>
        </p:nvSpPr>
        <p:spPr>
          <a:xfrm>
            <a:off x="728575" y="741142"/>
            <a:ext cx="10548322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ms-MY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26TH MALAYSIAN FINANCE ASSOCIATION INTERNATIONAL CONFERENCE (MFAIC 2024)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ms-MY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&amp;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1ST INTERNATIONAL CONFERENCE OF GLOBAL BUSINESS AND DIGITAL ECONOMY (ICGLOBDE 2024) </a:t>
            </a:r>
            <a:endParaRPr lang="ms-MY" sz="1400" kern="0" dirty="0">
              <a:solidFill>
                <a:srgbClr val="0070C0"/>
              </a:solidFill>
              <a:latin typeface="Arial Black" panose="020B0A04020102020204" pitchFamily="34" charset="0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6B3D35-944B-44F2-9688-DAF64B15CFEB}"/>
              </a:ext>
            </a:extLst>
          </p:cNvPr>
          <p:cNvGrpSpPr/>
          <p:nvPr/>
        </p:nvGrpSpPr>
        <p:grpSpPr>
          <a:xfrm>
            <a:off x="4222205" y="231294"/>
            <a:ext cx="3714867" cy="489096"/>
            <a:chOff x="3544672" y="12167"/>
            <a:chExt cx="3714867" cy="4890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A138BF-C032-4CC5-8CAA-5CDF4334D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348"/>
            <a:stretch/>
          </p:blipFill>
          <p:spPr>
            <a:xfrm>
              <a:off x="3544672" y="12167"/>
              <a:ext cx="2021359" cy="4890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36C286-75E0-4625-B799-CFD26F0C9EDD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048" y="125109"/>
              <a:ext cx="563991" cy="271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7DBF99-32E6-49D0-A6E3-0B4591A08B8E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6" t="37271" r="13432" b="39503"/>
            <a:stretch/>
          </p:blipFill>
          <p:spPr bwMode="auto">
            <a:xfrm>
              <a:off x="6213274" y="77538"/>
              <a:ext cx="1046265" cy="31853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oogle Shape;282;p28">
            <a:extLst>
              <a:ext uri="{FF2B5EF4-FFF2-40B4-BE49-F238E27FC236}">
                <a16:creationId xmlns:a16="http://schemas.microsoft.com/office/drawing/2014/main" id="{8E1C23CC-122B-43F4-A6E2-202574D9DCDC}"/>
              </a:ext>
            </a:extLst>
          </p:cNvPr>
          <p:cNvGrpSpPr/>
          <p:nvPr/>
        </p:nvGrpSpPr>
        <p:grpSpPr>
          <a:xfrm>
            <a:off x="1" y="151075"/>
            <a:ext cx="1875142" cy="6706925"/>
            <a:chOff x="-22735" y="0"/>
            <a:chExt cx="3364110" cy="5187250"/>
          </a:xfrm>
        </p:grpSpPr>
        <p:pic>
          <p:nvPicPr>
            <p:cNvPr id="10" name="Google Shape;294;p28">
              <a:extLst>
                <a:ext uri="{FF2B5EF4-FFF2-40B4-BE49-F238E27FC236}">
                  <a16:creationId xmlns:a16="http://schemas.microsoft.com/office/drawing/2014/main" id="{F42D93A7-3DCC-4A3F-8369-F39DD254E5B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35435" t="1038" r="-10067" b="47015"/>
            <a:stretch/>
          </p:blipFill>
          <p:spPr>
            <a:xfrm rot="5400000">
              <a:off x="-934288" y="911587"/>
              <a:ext cx="5187250" cy="3364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283;p28">
              <a:extLst>
                <a:ext uri="{FF2B5EF4-FFF2-40B4-BE49-F238E27FC236}">
                  <a16:creationId xmlns:a16="http://schemas.microsoft.com/office/drawing/2014/main" id="{659C7D8C-3A45-40C7-BBD6-3DACAD9D1CB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7" t="-5104" b="30035"/>
            <a:stretch/>
          </p:blipFill>
          <p:spPr>
            <a:xfrm rot="5400000">
              <a:off x="-539655" y="1113340"/>
              <a:ext cx="3981888" cy="2948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84;p28">
              <a:extLst>
                <a:ext uri="{FF2B5EF4-FFF2-40B4-BE49-F238E27FC236}">
                  <a16:creationId xmlns:a16="http://schemas.microsoft.com/office/drawing/2014/main" id="{9FD96732-0A46-459E-9BFA-2221E58A54C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600537" y="1202811"/>
              <a:ext cx="2723513" cy="1510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85;p28">
              <a:extLst>
                <a:ext uri="{FF2B5EF4-FFF2-40B4-BE49-F238E27FC236}">
                  <a16:creationId xmlns:a16="http://schemas.microsoft.com/office/drawing/2014/main" id="{68D0FEC6-CDCD-4550-A818-486B972D8C6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102" b="50813"/>
            <a:stretch/>
          </p:blipFill>
          <p:spPr>
            <a:xfrm rot="5400000">
              <a:off x="-1036776" y="2590637"/>
              <a:ext cx="3595978" cy="1510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86;p28">
              <a:extLst>
                <a:ext uri="{FF2B5EF4-FFF2-40B4-BE49-F238E27FC236}">
                  <a16:creationId xmlns:a16="http://schemas.microsoft.com/office/drawing/2014/main" id="{58790737-8882-4463-B843-8C0B957A369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6" t="-5104" r="37551" b="30035"/>
            <a:stretch/>
          </p:blipFill>
          <p:spPr>
            <a:xfrm rot="5400000">
              <a:off x="251575" y="2465300"/>
              <a:ext cx="2399450" cy="2948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Google Shape;287;p28">
              <a:extLst>
                <a:ext uri="{FF2B5EF4-FFF2-40B4-BE49-F238E27FC236}">
                  <a16:creationId xmlns:a16="http://schemas.microsoft.com/office/drawing/2014/main" id="{4A47331E-218E-4AFB-A684-2735FADA410B}"/>
                </a:ext>
              </a:extLst>
            </p:cNvPr>
            <p:cNvGrpSpPr/>
            <p:nvPr/>
          </p:nvGrpSpPr>
          <p:grpSpPr>
            <a:xfrm rot="-5400000">
              <a:off x="-599782" y="2439476"/>
              <a:ext cx="3281550" cy="2127456"/>
              <a:chOff x="-8" y="0"/>
              <a:chExt cx="3281550" cy="2127456"/>
            </a:xfrm>
          </p:grpSpPr>
          <p:pic>
            <p:nvPicPr>
              <p:cNvPr id="19" name="Google Shape;288;p28">
                <a:extLst>
                  <a:ext uri="{FF2B5EF4-FFF2-40B4-BE49-F238E27FC236}">
                    <a16:creationId xmlns:a16="http://schemas.microsoft.com/office/drawing/2014/main" id="{CCFFE8EC-311C-4D3F-B94B-C503CB57C51F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5517" t="-5104" b="30035"/>
              <a:stretch/>
            </p:blipFill>
            <p:spPr>
              <a:xfrm rot="10800000">
                <a:off x="408192" y="0"/>
                <a:ext cx="2873350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89;p28">
                <a:extLst>
                  <a:ext uri="{FF2B5EF4-FFF2-40B4-BE49-F238E27FC236}">
                    <a16:creationId xmlns:a16="http://schemas.microsoft.com/office/drawing/2014/main" id="{179BF868-B71B-465C-98C3-F0C2E8CDC058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1254" r="13011" b="50881"/>
              <a:stretch/>
            </p:blipFill>
            <p:spPr>
              <a:xfrm rot="10800000">
                <a:off x="1316242" y="20631"/>
                <a:ext cx="1965300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Google Shape;290;p28">
                <a:extLst>
                  <a:ext uri="{FF2B5EF4-FFF2-40B4-BE49-F238E27FC236}">
                    <a16:creationId xmlns:a16="http://schemas.microsoft.com/office/drawing/2014/main" id="{F473DCA5-D63B-4333-A258-A72A607F5EA9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t="4102" b="50813"/>
              <a:stretch/>
            </p:blipFill>
            <p:spPr>
              <a:xfrm rot="10800000">
                <a:off x="-8" y="20626"/>
                <a:ext cx="2594875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291;p28">
                <a:extLst>
                  <a:ext uri="{FF2B5EF4-FFF2-40B4-BE49-F238E27FC236}">
                    <a16:creationId xmlns:a16="http://schemas.microsoft.com/office/drawing/2014/main" id="{A19C66F5-869C-498E-A7DF-2DC0720214A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5518" t="-5104" r="50852" b="30035"/>
              <a:stretch/>
            </p:blipFill>
            <p:spPr>
              <a:xfrm rot="10800000">
                <a:off x="408192" y="6"/>
                <a:ext cx="1326825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292;p28">
                <a:extLst>
                  <a:ext uri="{FF2B5EF4-FFF2-40B4-BE49-F238E27FC236}">
                    <a16:creationId xmlns:a16="http://schemas.microsoft.com/office/drawing/2014/main" id="{02593E6D-B0C9-4B57-B124-3CBB9510B222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b="50443"/>
              <a:stretch/>
            </p:blipFill>
            <p:spPr>
              <a:xfrm rot="10800000">
                <a:off x="5" y="6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293;p28">
                <a:extLst>
                  <a:ext uri="{FF2B5EF4-FFF2-40B4-BE49-F238E27FC236}">
                    <a16:creationId xmlns:a16="http://schemas.microsoft.com/office/drawing/2014/main" id="{AE0B98BF-7CF6-4440-BF23-9BD459E998D8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b="50443"/>
              <a:stretch/>
            </p:blipFill>
            <p:spPr>
              <a:xfrm rot="10800000">
                <a:off x="5" y="682393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" name="Google Shape;295;p28">
              <a:extLst>
                <a:ext uri="{FF2B5EF4-FFF2-40B4-BE49-F238E27FC236}">
                  <a16:creationId xmlns:a16="http://schemas.microsoft.com/office/drawing/2014/main" id="{3A137D9F-3F5B-436F-9CB4-54DA1CA0FEE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280950" y="996475"/>
              <a:ext cx="959650" cy="44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296;p28">
              <a:extLst>
                <a:ext uri="{FF2B5EF4-FFF2-40B4-BE49-F238E27FC236}">
                  <a16:creationId xmlns:a16="http://schemas.microsoft.com/office/drawing/2014/main" id="{0A3D2E31-86C9-4B71-9F3E-305337C839E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638593" y="2163864"/>
              <a:ext cx="2288614" cy="10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297;p28">
              <a:extLst>
                <a:ext uri="{FF2B5EF4-FFF2-40B4-BE49-F238E27FC236}">
                  <a16:creationId xmlns:a16="http://schemas.microsoft.com/office/drawing/2014/main" id="{D0B5A860-F097-4CE0-8360-6F5BAB25B53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381573" y="3081635"/>
              <a:ext cx="1611750" cy="894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345;p31">
            <a:extLst>
              <a:ext uri="{FF2B5EF4-FFF2-40B4-BE49-F238E27FC236}">
                <a16:creationId xmlns:a16="http://schemas.microsoft.com/office/drawing/2014/main" id="{0BAFFD36-EE77-42C8-8E64-BADD7C8E7DEB}"/>
              </a:ext>
            </a:extLst>
          </p:cNvPr>
          <p:cNvGrpSpPr/>
          <p:nvPr/>
        </p:nvGrpSpPr>
        <p:grpSpPr>
          <a:xfrm rot="-5400000">
            <a:off x="9590640" y="4256637"/>
            <a:ext cx="1303698" cy="3899027"/>
            <a:chOff x="-22726" y="12"/>
            <a:chExt cx="2370810" cy="5152300"/>
          </a:xfrm>
        </p:grpSpPr>
        <p:pic>
          <p:nvPicPr>
            <p:cNvPr id="26" name="Google Shape;346;p31">
              <a:extLst>
                <a:ext uri="{FF2B5EF4-FFF2-40B4-BE49-F238E27FC236}">
                  <a16:creationId xmlns:a16="http://schemas.microsoft.com/office/drawing/2014/main" id="{3929B202-74D3-46BC-A9DF-2A834036B0C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7" t="-5104" b="30035"/>
            <a:stretch/>
          </p:blipFill>
          <p:spPr>
            <a:xfrm rot="5400000">
              <a:off x="-361014" y="877812"/>
              <a:ext cx="2605925" cy="192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347;p31">
              <a:extLst>
                <a:ext uri="{FF2B5EF4-FFF2-40B4-BE49-F238E27FC236}">
                  <a16:creationId xmlns:a16="http://schemas.microsoft.com/office/drawing/2014/main" id="{B647ACF2-0195-4188-B060-FD02A652AC4D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487394" y="1982825"/>
              <a:ext cx="2190249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348;p31">
              <a:extLst>
                <a:ext uri="{FF2B5EF4-FFF2-40B4-BE49-F238E27FC236}">
                  <a16:creationId xmlns:a16="http://schemas.microsoft.com/office/drawing/2014/main" id="{91FFE1C5-4AA1-4A52-813C-CF20EBBCBC1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102" b="50813"/>
            <a:stretch/>
          </p:blipFill>
          <p:spPr>
            <a:xfrm rot="5400000">
              <a:off x="-838218" y="3098916"/>
              <a:ext cx="2891885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349;p31">
              <a:extLst>
                <a:ext uri="{FF2B5EF4-FFF2-40B4-BE49-F238E27FC236}">
                  <a16:creationId xmlns:a16="http://schemas.microsoft.com/office/drawing/2014/main" id="{7217BF48-F81A-43F7-A193-75FF3B74392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6" t="-5104" r="37551" b="30035"/>
            <a:stretch/>
          </p:blipFill>
          <p:spPr>
            <a:xfrm rot="5400000">
              <a:off x="197874" y="2998120"/>
              <a:ext cx="1929638" cy="2370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50;p31">
              <a:extLst>
                <a:ext uri="{FF2B5EF4-FFF2-40B4-BE49-F238E27FC236}">
                  <a16:creationId xmlns:a16="http://schemas.microsoft.com/office/drawing/2014/main" id="{40E39BE2-BCF9-4FCE-8B86-85E8ADEE009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7" t="-5104" b="30035"/>
            <a:stretch/>
          </p:blipFill>
          <p:spPr>
            <a:xfrm rot="5400000">
              <a:off x="-288575" y="3041699"/>
              <a:ext cx="2048200" cy="151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51;p31">
              <a:extLst>
                <a:ext uri="{FF2B5EF4-FFF2-40B4-BE49-F238E27FC236}">
                  <a16:creationId xmlns:a16="http://schemas.microsoft.com/office/drawing/2014/main" id="{BDEBE6EA-D55C-4E8E-9DA3-AABCE11B19B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358013" y="2865168"/>
              <a:ext cx="1580494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52;p31">
              <a:extLst>
                <a:ext uri="{FF2B5EF4-FFF2-40B4-BE49-F238E27FC236}">
                  <a16:creationId xmlns:a16="http://schemas.microsoft.com/office/drawing/2014/main" id="{93EC68ED-D616-4F23-B8A2-50C07F20A66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102" b="50813"/>
            <a:stretch/>
          </p:blipFill>
          <p:spPr>
            <a:xfrm rot="5400000">
              <a:off x="-611169" y="3670544"/>
              <a:ext cx="2086798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53;p31">
              <a:extLst>
                <a:ext uri="{FF2B5EF4-FFF2-40B4-BE49-F238E27FC236}">
                  <a16:creationId xmlns:a16="http://schemas.microsoft.com/office/drawing/2014/main" id="{B72D0C28-B572-49A2-9C22-3632E50CCF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8" t="-5104" r="50852" b="30035"/>
            <a:stretch/>
          </p:blipFill>
          <p:spPr>
            <a:xfrm rot="5400000">
              <a:off x="299210" y="3435075"/>
              <a:ext cx="1067033" cy="1710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54;p31">
              <a:extLst>
                <a:ext uri="{FF2B5EF4-FFF2-40B4-BE49-F238E27FC236}">
                  <a16:creationId xmlns:a16="http://schemas.microsoft.com/office/drawing/2014/main" id="{A870FB5C-CF01-48C1-8538-8BCF3C2A8A4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38010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5;p31">
              <a:extLst>
                <a:ext uri="{FF2B5EF4-FFF2-40B4-BE49-F238E27FC236}">
                  <a16:creationId xmlns:a16="http://schemas.microsoft.com/office/drawing/2014/main" id="{EA73F6A5-CFCD-435D-B295-C2D10527BD2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16866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56;p31">
              <a:extLst>
                <a:ext uri="{FF2B5EF4-FFF2-40B4-BE49-F238E27FC236}">
                  <a16:creationId xmlns:a16="http://schemas.microsoft.com/office/drawing/2014/main" id="{5E9DF676-5C87-4348-9C53-0AABC3984BE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1558" t="1038" r="7837" b="47015"/>
            <a:stretch/>
          </p:blipFill>
          <p:spPr>
            <a:xfrm rot="5400000">
              <a:off x="-863858" y="841176"/>
              <a:ext cx="3611629" cy="1929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57;p31">
              <a:extLst>
                <a:ext uri="{FF2B5EF4-FFF2-40B4-BE49-F238E27FC236}">
                  <a16:creationId xmlns:a16="http://schemas.microsoft.com/office/drawing/2014/main" id="{C997D1BA-78B9-4DC3-9072-1E2AD98F62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230383" y="1816890"/>
              <a:ext cx="771750" cy="356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58;p31">
              <a:extLst>
                <a:ext uri="{FF2B5EF4-FFF2-40B4-BE49-F238E27FC236}">
                  <a16:creationId xmlns:a16="http://schemas.microsoft.com/office/drawing/2014/main" id="{90F8F8DB-2616-475E-B942-D4D044015C7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517999" y="2755704"/>
              <a:ext cx="1840503" cy="849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59;p31">
              <a:extLst>
                <a:ext uri="{FF2B5EF4-FFF2-40B4-BE49-F238E27FC236}">
                  <a16:creationId xmlns:a16="http://schemas.microsoft.com/office/drawing/2014/main" id="{70DC237F-35A6-4021-9B42-E00922FCB54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311303" y="3493776"/>
              <a:ext cx="1296169" cy="7190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6628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F3CB-FAC0-43A5-8D61-8491CF0D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8245"/>
            <a:ext cx="10515600" cy="646331"/>
          </a:xfrm>
        </p:spPr>
        <p:txBody>
          <a:bodyPr>
            <a:normAutofit fontScale="90000"/>
          </a:bodyPr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9EDC8-BB22-47EF-8118-1547FDB77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8103"/>
            <a:ext cx="10515600" cy="3678860"/>
          </a:xfrm>
        </p:spPr>
        <p:txBody>
          <a:bodyPr/>
          <a:lstStyle/>
          <a:p>
            <a:endParaRPr lang="en-MY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CB2BF5-FC39-40F0-B624-938F6C2B32A2}"/>
              </a:ext>
            </a:extLst>
          </p:cNvPr>
          <p:cNvSpPr/>
          <p:nvPr/>
        </p:nvSpPr>
        <p:spPr>
          <a:xfrm>
            <a:off x="728575" y="741142"/>
            <a:ext cx="10548322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ms-MY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26TH MALAYSIAN FINANCE ASSOCIATION INTERNATIONAL CONFERENCE (MFAIC 2024)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ms-MY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&amp;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1ST INTERNATIONAL CONFERENCE OF GLOBAL BUSINESS AND DIGITAL ECONOMY (ICGLOBDE 2024) </a:t>
            </a:r>
            <a:endParaRPr lang="ms-MY" sz="1400" kern="0" dirty="0">
              <a:solidFill>
                <a:srgbClr val="0070C0"/>
              </a:solidFill>
              <a:latin typeface="Arial Black" panose="020B0A04020102020204" pitchFamily="34" charset="0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6B3D35-944B-44F2-9688-DAF64B15CFEB}"/>
              </a:ext>
            </a:extLst>
          </p:cNvPr>
          <p:cNvGrpSpPr/>
          <p:nvPr/>
        </p:nvGrpSpPr>
        <p:grpSpPr>
          <a:xfrm>
            <a:off x="4222205" y="231294"/>
            <a:ext cx="3714867" cy="489096"/>
            <a:chOff x="3544672" y="12167"/>
            <a:chExt cx="3714867" cy="4890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A138BF-C032-4CC5-8CAA-5CDF4334D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348"/>
            <a:stretch/>
          </p:blipFill>
          <p:spPr>
            <a:xfrm>
              <a:off x="3544672" y="12167"/>
              <a:ext cx="2021359" cy="4890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36C286-75E0-4625-B799-CFD26F0C9EDD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048" y="125109"/>
              <a:ext cx="563991" cy="271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7DBF99-32E6-49D0-A6E3-0B4591A08B8E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6" t="37271" r="13432" b="39503"/>
            <a:stretch/>
          </p:blipFill>
          <p:spPr bwMode="auto">
            <a:xfrm>
              <a:off x="6213274" y="77538"/>
              <a:ext cx="1046265" cy="31853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oogle Shape;282;p28">
            <a:extLst>
              <a:ext uri="{FF2B5EF4-FFF2-40B4-BE49-F238E27FC236}">
                <a16:creationId xmlns:a16="http://schemas.microsoft.com/office/drawing/2014/main" id="{8E1C23CC-122B-43F4-A6E2-202574D9DCDC}"/>
              </a:ext>
            </a:extLst>
          </p:cNvPr>
          <p:cNvGrpSpPr/>
          <p:nvPr/>
        </p:nvGrpSpPr>
        <p:grpSpPr>
          <a:xfrm>
            <a:off x="1" y="151075"/>
            <a:ext cx="1875142" cy="6706925"/>
            <a:chOff x="-22735" y="0"/>
            <a:chExt cx="3364110" cy="5187250"/>
          </a:xfrm>
        </p:grpSpPr>
        <p:pic>
          <p:nvPicPr>
            <p:cNvPr id="10" name="Google Shape;294;p28">
              <a:extLst>
                <a:ext uri="{FF2B5EF4-FFF2-40B4-BE49-F238E27FC236}">
                  <a16:creationId xmlns:a16="http://schemas.microsoft.com/office/drawing/2014/main" id="{F42D93A7-3DCC-4A3F-8369-F39DD254E5B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35435" t="1038" r="-10067" b="47015"/>
            <a:stretch/>
          </p:blipFill>
          <p:spPr>
            <a:xfrm rot="5400000">
              <a:off x="-934288" y="911587"/>
              <a:ext cx="5187250" cy="3364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283;p28">
              <a:extLst>
                <a:ext uri="{FF2B5EF4-FFF2-40B4-BE49-F238E27FC236}">
                  <a16:creationId xmlns:a16="http://schemas.microsoft.com/office/drawing/2014/main" id="{659C7D8C-3A45-40C7-BBD6-3DACAD9D1CB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7" t="-5104" b="30035"/>
            <a:stretch/>
          </p:blipFill>
          <p:spPr>
            <a:xfrm rot="5400000">
              <a:off x="-539655" y="1113340"/>
              <a:ext cx="3981888" cy="2948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84;p28">
              <a:extLst>
                <a:ext uri="{FF2B5EF4-FFF2-40B4-BE49-F238E27FC236}">
                  <a16:creationId xmlns:a16="http://schemas.microsoft.com/office/drawing/2014/main" id="{9FD96732-0A46-459E-9BFA-2221E58A54C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600537" y="1202811"/>
              <a:ext cx="2723513" cy="1510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85;p28">
              <a:extLst>
                <a:ext uri="{FF2B5EF4-FFF2-40B4-BE49-F238E27FC236}">
                  <a16:creationId xmlns:a16="http://schemas.microsoft.com/office/drawing/2014/main" id="{68D0FEC6-CDCD-4550-A818-486B972D8C6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102" b="50813"/>
            <a:stretch/>
          </p:blipFill>
          <p:spPr>
            <a:xfrm rot="5400000">
              <a:off x="-1036776" y="2590637"/>
              <a:ext cx="3595978" cy="1510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86;p28">
              <a:extLst>
                <a:ext uri="{FF2B5EF4-FFF2-40B4-BE49-F238E27FC236}">
                  <a16:creationId xmlns:a16="http://schemas.microsoft.com/office/drawing/2014/main" id="{58790737-8882-4463-B843-8C0B957A369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6" t="-5104" r="37551" b="30035"/>
            <a:stretch/>
          </p:blipFill>
          <p:spPr>
            <a:xfrm rot="5400000">
              <a:off x="251575" y="2465300"/>
              <a:ext cx="2399450" cy="2948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Google Shape;287;p28">
              <a:extLst>
                <a:ext uri="{FF2B5EF4-FFF2-40B4-BE49-F238E27FC236}">
                  <a16:creationId xmlns:a16="http://schemas.microsoft.com/office/drawing/2014/main" id="{4A47331E-218E-4AFB-A684-2735FADA410B}"/>
                </a:ext>
              </a:extLst>
            </p:cNvPr>
            <p:cNvGrpSpPr/>
            <p:nvPr/>
          </p:nvGrpSpPr>
          <p:grpSpPr>
            <a:xfrm rot="-5400000">
              <a:off x="-599782" y="2439476"/>
              <a:ext cx="3281550" cy="2127456"/>
              <a:chOff x="-8" y="0"/>
              <a:chExt cx="3281550" cy="2127456"/>
            </a:xfrm>
          </p:grpSpPr>
          <p:pic>
            <p:nvPicPr>
              <p:cNvPr id="19" name="Google Shape;288;p28">
                <a:extLst>
                  <a:ext uri="{FF2B5EF4-FFF2-40B4-BE49-F238E27FC236}">
                    <a16:creationId xmlns:a16="http://schemas.microsoft.com/office/drawing/2014/main" id="{CCFFE8EC-311C-4D3F-B94B-C503CB57C51F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5517" t="-5104" b="30035"/>
              <a:stretch/>
            </p:blipFill>
            <p:spPr>
              <a:xfrm rot="10800000">
                <a:off x="408192" y="0"/>
                <a:ext cx="2873350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89;p28">
                <a:extLst>
                  <a:ext uri="{FF2B5EF4-FFF2-40B4-BE49-F238E27FC236}">
                    <a16:creationId xmlns:a16="http://schemas.microsoft.com/office/drawing/2014/main" id="{179BF868-B71B-465C-98C3-F0C2E8CDC058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1254" r="13011" b="50881"/>
              <a:stretch/>
            </p:blipFill>
            <p:spPr>
              <a:xfrm rot="10800000">
                <a:off x="1316242" y="20631"/>
                <a:ext cx="1965300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Google Shape;290;p28">
                <a:extLst>
                  <a:ext uri="{FF2B5EF4-FFF2-40B4-BE49-F238E27FC236}">
                    <a16:creationId xmlns:a16="http://schemas.microsoft.com/office/drawing/2014/main" id="{F473DCA5-D63B-4333-A258-A72A607F5EA9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t="4102" b="50813"/>
              <a:stretch/>
            </p:blipFill>
            <p:spPr>
              <a:xfrm rot="10800000">
                <a:off x="-8" y="20626"/>
                <a:ext cx="2594875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291;p28">
                <a:extLst>
                  <a:ext uri="{FF2B5EF4-FFF2-40B4-BE49-F238E27FC236}">
                    <a16:creationId xmlns:a16="http://schemas.microsoft.com/office/drawing/2014/main" id="{A19C66F5-869C-498E-A7DF-2DC0720214A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5518" t="-5104" r="50852" b="30035"/>
              <a:stretch/>
            </p:blipFill>
            <p:spPr>
              <a:xfrm rot="10800000">
                <a:off x="408192" y="6"/>
                <a:ext cx="1326825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292;p28">
                <a:extLst>
                  <a:ext uri="{FF2B5EF4-FFF2-40B4-BE49-F238E27FC236}">
                    <a16:creationId xmlns:a16="http://schemas.microsoft.com/office/drawing/2014/main" id="{02593E6D-B0C9-4B57-B124-3CBB9510B222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b="50443"/>
              <a:stretch/>
            </p:blipFill>
            <p:spPr>
              <a:xfrm rot="10800000">
                <a:off x="5" y="6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293;p28">
                <a:extLst>
                  <a:ext uri="{FF2B5EF4-FFF2-40B4-BE49-F238E27FC236}">
                    <a16:creationId xmlns:a16="http://schemas.microsoft.com/office/drawing/2014/main" id="{AE0B98BF-7CF6-4440-BF23-9BD459E998D8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b="50443"/>
              <a:stretch/>
            </p:blipFill>
            <p:spPr>
              <a:xfrm rot="10800000">
                <a:off x="5" y="682393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" name="Google Shape;295;p28">
              <a:extLst>
                <a:ext uri="{FF2B5EF4-FFF2-40B4-BE49-F238E27FC236}">
                  <a16:creationId xmlns:a16="http://schemas.microsoft.com/office/drawing/2014/main" id="{3A137D9F-3F5B-436F-9CB4-54DA1CA0FEE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280950" y="996475"/>
              <a:ext cx="959650" cy="44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296;p28">
              <a:extLst>
                <a:ext uri="{FF2B5EF4-FFF2-40B4-BE49-F238E27FC236}">
                  <a16:creationId xmlns:a16="http://schemas.microsoft.com/office/drawing/2014/main" id="{0A3D2E31-86C9-4B71-9F3E-305337C839E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638593" y="2163864"/>
              <a:ext cx="2288614" cy="10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297;p28">
              <a:extLst>
                <a:ext uri="{FF2B5EF4-FFF2-40B4-BE49-F238E27FC236}">
                  <a16:creationId xmlns:a16="http://schemas.microsoft.com/office/drawing/2014/main" id="{D0B5A860-F097-4CE0-8360-6F5BAB25B53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381573" y="3081635"/>
              <a:ext cx="1611750" cy="894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345;p31">
            <a:extLst>
              <a:ext uri="{FF2B5EF4-FFF2-40B4-BE49-F238E27FC236}">
                <a16:creationId xmlns:a16="http://schemas.microsoft.com/office/drawing/2014/main" id="{0BAFFD36-EE77-42C8-8E64-BADD7C8E7DEB}"/>
              </a:ext>
            </a:extLst>
          </p:cNvPr>
          <p:cNvGrpSpPr/>
          <p:nvPr/>
        </p:nvGrpSpPr>
        <p:grpSpPr>
          <a:xfrm rot="-5400000">
            <a:off x="9590640" y="4256637"/>
            <a:ext cx="1303698" cy="3899027"/>
            <a:chOff x="-22726" y="12"/>
            <a:chExt cx="2370810" cy="5152300"/>
          </a:xfrm>
        </p:grpSpPr>
        <p:pic>
          <p:nvPicPr>
            <p:cNvPr id="26" name="Google Shape;346;p31">
              <a:extLst>
                <a:ext uri="{FF2B5EF4-FFF2-40B4-BE49-F238E27FC236}">
                  <a16:creationId xmlns:a16="http://schemas.microsoft.com/office/drawing/2014/main" id="{3929B202-74D3-46BC-A9DF-2A834036B0C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7" t="-5104" b="30035"/>
            <a:stretch/>
          </p:blipFill>
          <p:spPr>
            <a:xfrm rot="5400000">
              <a:off x="-361014" y="877812"/>
              <a:ext cx="2605925" cy="192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347;p31">
              <a:extLst>
                <a:ext uri="{FF2B5EF4-FFF2-40B4-BE49-F238E27FC236}">
                  <a16:creationId xmlns:a16="http://schemas.microsoft.com/office/drawing/2014/main" id="{B647ACF2-0195-4188-B060-FD02A652AC4D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487394" y="1982825"/>
              <a:ext cx="2190249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348;p31">
              <a:extLst>
                <a:ext uri="{FF2B5EF4-FFF2-40B4-BE49-F238E27FC236}">
                  <a16:creationId xmlns:a16="http://schemas.microsoft.com/office/drawing/2014/main" id="{91FFE1C5-4AA1-4A52-813C-CF20EBBCBC1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102" b="50813"/>
            <a:stretch/>
          </p:blipFill>
          <p:spPr>
            <a:xfrm rot="5400000">
              <a:off x="-838218" y="3098916"/>
              <a:ext cx="2891885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349;p31">
              <a:extLst>
                <a:ext uri="{FF2B5EF4-FFF2-40B4-BE49-F238E27FC236}">
                  <a16:creationId xmlns:a16="http://schemas.microsoft.com/office/drawing/2014/main" id="{7217BF48-F81A-43F7-A193-75FF3B74392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6" t="-5104" r="37551" b="30035"/>
            <a:stretch/>
          </p:blipFill>
          <p:spPr>
            <a:xfrm rot="5400000">
              <a:off x="197874" y="2998120"/>
              <a:ext cx="1929638" cy="2370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50;p31">
              <a:extLst>
                <a:ext uri="{FF2B5EF4-FFF2-40B4-BE49-F238E27FC236}">
                  <a16:creationId xmlns:a16="http://schemas.microsoft.com/office/drawing/2014/main" id="{40E39BE2-BCF9-4FCE-8B86-85E8ADEE009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7" t="-5104" b="30035"/>
            <a:stretch/>
          </p:blipFill>
          <p:spPr>
            <a:xfrm rot="5400000">
              <a:off x="-288575" y="3041699"/>
              <a:ext cx="2048200" cy="151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51;p31">
              <a:extLst>
                <a:ext uri="{FF2B5EF4-FFF2-40B4-BE49-F238E27FC236}">
                  <a16:creationId xmlns:a16="http://schemas.microsoft.com/office/drawing/2014/main" id="{BDEBE6EA-D55C-4E8E-9DA3-AABCE11B19B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358013" y="2865168"/>
              <a:ext cx="1580494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52;p31">
              <a:extLst>
                <a:ext uri="{FF2B5EF4-FFF2-40B4-BE49-F238E27FC236}">
                  <a16:creationId xmlns:a16="http://schemas.microsoft.com/office/drawing/2014/main" id="{93EC68ED-D616-4F23-B8A2-50C07F20A66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102" b="50813"/>
            <a:stretch/>
          </p:blipFill>
          <p:spPr>
            <a:xfrm rot="5400000">
              <a:off x="-611169" y="3670544"/>
              <a:ext cx="2086798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53;p31">
              <a:extLst>
                <a:ext uri="{FF2B5EF4-FFF2-40B4-BE49-F238E27FC236}">
                  <a16:creationId xmlns:a16="http://schemas.microsoft.com/office/drawing/2014/main" id="{B72D0C28-B572-49A2-9C22-3632E50CCF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8" t="-5104" r="50852" b="30035"/>
            <a:stretch/>
          </p:blipFill>
          <p:spPr>
            <a:xfrm rot="5400000">
              <a:off x="299210" y="3435075"/>
              <a:ext cx="1067033" cy="1710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54;p31">
              <a:extLst>
                <a:ext uri="{FF2B5EF4-FFF2-40B4-BE49-F238E27FC236}">
                  <a16:creationId xmlns:a16="http://schemas.microsoft.com/office/drawing/2014/main" id="{A870FB5C-CF01-48C1-8538-8BCF3C2A8A4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38010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5;p31">
              <a:extLst>
                <a:ext uri="{FF2B5EF4-FFF2-40B4-BE49-F238E27FC236}">
                  <a16:creationId xmlns:a16="http://schemas.microsoft.com/office/drawing/2014/main" id="{EA73F6A5-CFCD-435D-B295-C2D10527BD2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16866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56;p31">
              <a:extLst>
                <a:ext uri="{FF2B5EF4-FFF2-40B4-BE49-F238E27FC236}">
                  <a16:creationId xmlns:a16="http://schemas.microsoft.com/office/drawing/2014/main" id="{5E9DF676-5C87-4348-9C53-0AABC3984BE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1558" t="1038" r="7837" b="47015"/>
            <a:stretch/>
          </p:blipFill>
          <p:spPr>
            <a:xfrm rot="5400000">
              <a:off x="-863858" y="841176"/>
              <a:ext cx="3611629" cy="1929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57;p31">
              <a:extLst>
                <a:ext uri="{FF2B5EF4-FFF2-40B4-BE49-F238E27FC236}">
                  <a16:creationId xmlns:a16="http://schemas.microsoft.com/office/drawing/2014/main" id="{C997D1BA-78B9-4DC3-9072-1E2AD98F62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230383" y="1816890"/>
              <a:ext cx="771750" cy="356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58;p31">
              <a:extLst>
                <a:ext uri="{FF2B5EF4-FFF2-40B4-BE49-F238E27FC236}">
                  <a16:creationId xmlns:a16="http://schemas.microsoft.com/office/drawing/2014/main" id="{90F8F8DB-2616-475E-B942-D4D044015C7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517999" y="2755704"/>
              <a:ext cx="1840503" cy="849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59;p31">
              <a:extLst>
                <a:ext uri="{FF2B5EF4-FFF2-40B4-BE49-F238E27FC236}">
                  <a16:creationId xmlns:a16="http://schemas.microsoft.com/office/drawing/2014/main" id="{70DC237F-35A6-4021-9B42-E00922FCB54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311303" y="3493776"/>
              <a:ext cx="1296169" cy="7190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4500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F3CB-FAC0-43A5-8D61-8491CF0D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8245"/>
            <a:ext cx="10515600" cy="646331"/>
          </a:xfrm>
        </p:spPr>
        <p:txBody>
          <a:bodyPr>
            <a:normAutofit fontScale="90000"/>
          </a:bodyPr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9EDC8-BB22-47EF-8118-1547FDB77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8103"/>
            <a:ext cx="10515600" cy="3678860"/>
          </a:xfrm>
        </p:spPr>
        <p:txBody>
          <a:bodyPr/>
          <a:lstStyle/>
          <a:p>
            <a:endParaRPr lang="en-MY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CB2BF5-FC39-40F0-B624-938F6C2B32A2}"/>
              </a:ext>
            </a:extLst>
          </p:cNvPr>
          <p:cNvSpPr/>
          <p:nvPr/>
        </p:nvSpPr>
        <p:spPr>
          <a:xfrm>
            <a:off x="728575" y="741142"/>
            <a:ext cx="10548322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ms-MY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26TH MALAYSIAN FINANCE ASSOCIATION INTERNATIONAL CONFERENCE (MFAIC 2024)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ms-MY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&amp;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1ST INTERNATIONAL CONFERENCE OF GLOBAL BUSINESS AND DIGITAL ECONOMY (ICGLOBDE 2024) </a:t>
            </a:r>
            <a:endParaRPr lang="ms-MY" sz="1400" kern="0" dirty="0">
              <a:solidFill>
                <a:srgbClr val="0070C0"/>
              </a:solidFill>
              <a:latin typeface="Arial Black" panose="020B0A04020102020204" pitchFamily="34" charset="0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6B3D35-944B-44F2-9688-DAF64B15CFEB}"/>
              </a:ext>
            </a:extLst>
          </p:cNvPr>
          <p:cNvGrpSpPr/>
          <p:nvPr/>
        </p:nvGrpSpPr>
        <p:grpSpPr>
          <a:xfrm>
            <a:off x="4222205" y="231294"/>
            <a:ext cx="3714867" cy="489096"/>
            <a:chOff x="3544672" y="12167"/>
            <a:chExt cx="3714867" cy="4890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A138BF-C032-4CC5-8CAA-5CDF4334D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348"/>
            <a:stretch/>
          </p:blipFill>
          <p:spPr>
            <a:xfrm>
              <a:off x="3544672" y="12167"/>
              <a:ext cx="2021359" cy="4890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36C286-75E0-4625-B799-CFD26F0C9EDD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048" y="125109"/>
              <a:ext cx="563991" cy="271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7DBF99-32E6-49D0-A6E3-0B4591A08B8E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6" t="37271" r="13432" b="39503"/>
            <a:stretch/>
          </p:blipFill>
          <p:spPr bwMode="auto">
            <a:xfrm>
              <a:off x="6213274" y="77538"/>
              <a:ext cx="1046265" cy="31853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oogle Shape;282;p28">
            <a:extLst>
              <a:ext uri="{FF2B5EF4-FFF2-40B4-BE49-F238E27FC236}">
                <a16:creationId xmlns:a16="http://schemas.microsoft.com/office/drawing/2014/main" id="{8E1C23CC-122B-43F4-A6E2-202574D9DCDC}"/>
              </a:ext>
            </a:extLst>
          </p:cNvPr>
          <p:cNvGrpSpPr/>
          <p:nvPr/>
        </p:nvGrpSpPr>
        <p:grpSpPr>
          <a:xfrm>
            <a:off x="1" y="151075"/>
            <a:ext cx="1875142" cy="6706925"/>
            <a:chOff x="-22735" y="0"/>
            <a:chExt cx="3364110" cy="5187250"/>
          </a:xfrm>
        </p:grpSpPr>
        <p:pic>
          <p:nvPicPr>
            <p:cNvPr id="10" name="Google Shape;294;p28">
              <a:extLst>
                <a:ext uri="{FF2B5EF4-FFF2-40B4-BE49-F238E27FC236}">
                  <a16:creationId xmlns:a16="http://schemas.microsoft.com/office/drawing/2014/main" id="{F42D93A7-3DCC-4A3F-8369-F39DD254E5B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35435" t="1038" r="-10067" b="47015"/>
            <a:stretch/>
          </p:blipFill>
          <p:spPr>
            <a:xfrm rot="5400000">
              <a:off x="-934288" y="911587"/>
              <a:ext cx="5187250" cy="3364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283;p28">
              <a:extLst>
                <a:ext uri="{FF2B5EF4-FFF2-40B4-BE49-F238E27FC236}">
                  <a16:creationId xmlns:a16="http://schemas.microsoft.com/office/drawing/2014/main" id="{659C7D8C-3A45-40C7-BBD6-3DACAD9D1CB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7" t="-5104" b="30035"/>
            <a:stretch/>
          </p:blipFill>
          <p:spPr>
            <a:xfrm rot="5400000">
              <a:off x="-539655" y="1113340"/>
              <a:ext cx="3981888" cy="2948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84;p28">
              <a:extLst>
                <a:ext uri="{FF2B5EF4-FFF2-40B4-BE49-F238E27FC236}">
                  <a16:creationId xmlns:a16="http://schemas.microsoft.com/office/drawing/2014/main" id="{9FD96732-0A46-459E-9BFA-2221E58A54C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600537" y="1202811"/>
              <a:ext cx="2723513" cy="1510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85;p28">
              <a:extLst>
                <a:ext uri="{FF2B5EF4-FFF2-40B4-BE49-F238E27FC236}">
                  <a16:creationId xmlns:a16="http://schemas.microsoft.com/office/drawing/2014/main" id="{68D0FEC6-CDCD-4550-A818-486B972D8C6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102" b="50813"/>
            <a:stretch/>
          </p:blipFill>
          <p:spPr>
            <a:xfrm rot="5400000">
              <a:off x="-1036776" y="2590637"/>
              <a:ext cx="3595978" cy="1510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86;p28">
              <a:extLst>
                <a:ext uri="{FF2B5EF4-FFF2-40B4-BE49-F238E27FC236}">
                  <a16:creationId xmlns:a16="http://schemas.microsoft.com/office/drawing/2014/main" id="{58790737-8882-4463-B843-8C0B957A369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6" t="-5104" r="37551" b="30035"/>
            <a:stretch/>
          </p:blipFill>
          <p:spPr>
            <a:xfrm rot="5400000">
              <a:off x="251575" y="2465300"/>
              <a:ext cx="2399450" cy="2948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Google Shape;287;p28">
              <a:extLst>
                <a:ext uri="{FF2B5EF4-FFF2-40B4-BE49-F238E27FC236}">
                  <a16:creationId xmlns:a16="http://schemas.microsoft.com/office/drawing/2014/main" id="{4A47331E-218E-4AFB-A684-2735FADA410B}"/>
                </a:ext>
              </a:extLst>
            </p:cNvPr>
            <p:cNvGrpSpPr/>
            <p:nvPr/>
          </p:nvGrpSpPr>
          <p:grpSpPr>
            <a:xfrm rot="-5400000">
              <a:off x="-599782" y="2439476"/>
              <a:ext cx="3281550" cy="2127456"/>
              <a:chOff x="-8" y="0"/>
              <a:chExt cx="3281550" cy="2127456"/>
            </a:xfrm>
          </p:grpSpPr>
          <p:pic>
            <p:nvPicPr>
              <p:cNvPr id="19" name="Google Shape;288;p28">
                <a:extLst>
                  <a:ext uri="{FF2B5EF4-FFF2-40B4-BE49-F238E27FC236}">
                    <a16:creationId xmlns:a16="http://schemas.microsoft.com/office/drawing/2014/main" id="{CCFFE8EC-311C-4D3F-B94B-C503CB57C51F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5517" t="-5104" b="30035"/>
              <a:stretch/>
            </p:blipFill>
            <p:spPr>
              <a:xfrm rot="10800000">
                <a:off x="408192" y="0"/>
                <a:ext cx="2873350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89;p28">
                <a:extLst>
                  <a:ext uri="{FF2B5EF4-FFF2-40B4-BE49-F238E27FC236}">
                    <a16:creationId xmlns:a16="http://schemas.microsoft.com/office/drawing/2014/main" id="{179BF868-B71B-465C-98C3-F0C2E8CDC058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1254" r="13011" b="50881"/>
              <a:stretch/>
            </p:blipFill>
            <p:spPr>
              <a:xfrm rot="10800000">
                <a:off x="1316242" y="20631"/>
                <a:ext cx="1965300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Google Shape;290;p28">
                <a:extLst>
                  <a:ext uri="{FF2B5EF4-FFF2-40B4-BE49-F238E27FC236}">
                    <a16:creationId xmlns:a16="http://schemas.microsoft.com/office/drawing/2014/main" id="{F473DCA5-D63B-4333-A258-A72A607F5EA9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t="4102" b="50813"/>
              <a:stretch/>
            </p:blipFill>
            <p:spPr>
              <a:xfrm rot="10800000">
                <a:off x="-8" y="20626"/>
                <a:ext cx="2594875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291;p28">
                <a:extLst>
                  <a:ext uri="{FF2B5EF4-FFF2-40B4-BE49-F238E27FC236}">
                    <a16:creationId xmlns:a16="http://schemas.microsoft.com/office/drawing/2014/main" id="{A19C66F5-869C-498E-A7DF-2DC0720214A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5518" t="-5104" r="50852" b="30035"/>
              <a:stretch/>
            </p:blipFill>
            <p:spPr>
              <a:xfrm rot="10800000">
                <a:off x="408192" y="6"/>
                <a:ext cx="1326825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292;p28">
                <a:extLst>
                  <a:ext uri="{FF2B5EF4-FFF2-40B4-BE49-F238E27FC236}">
                    <a16:creationId xmlns:a16="http://schemas.microsoft.com/office/drawing/2014/main" id="{02593E6D-B0C9-4B57-B124-3CBB9510B222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b="50443"/>
              <a:stretch/>
            </p:blipFill>
            <p:spPr>
              <a:xfrm rot="10800000">
                <a:off x="5" y="6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293;p28">
                <a:extLst>
                  <a:ext uri="{FF2B5EF4-FFF2-40B4-BE49-F238E27FC236}">
                    <a16:creationId xmlns:a16="http://schemas.microsoft.com/office/drawing/2014/main" id="{AE0B98BF-7CF6-4440-BF23-9BD459E998D8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b="50443"/>
              <a:stretch/>
            </p:blipFill>
            <p:spPr>
              <a:xfrm rot="10800000">
                <a:off x="5" y="682393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" name="Google Shape;295;p28">
              <a:extLst>
                <a:ext uri="{FF2B5EF4-FFF2-40B4-BE49-F238E27FC236}">
                  <a16:creationId xmlns:a16="http://schemas.microsoft.com/office/drawing/2014/main" id="{3A137D9F-3F5B-436F-9CB4-54DA1CA0FEE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280950" y="996475"/>
              <a:ext cx="959650" cy="44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296;p28">
              <a:extLst>
                <a:ext uri="{FF2B5EF4-FFF2-40B4-BE49-F238E27FC236}">
                  <a16:creationId xmlns:a16="http://schemas.microsoft.com/office/drawing/2014/main" id="{0A3D2E31-86C9-4B71-9F3E-305337C839E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638593" y="2163864"/>
              <a:ext cx="2288614" cy="10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297;p28">
              <a:extLst>
                <a:ext uri="{FF2B5EF4-FFF2-40B4-BE49-F238E27FC236}">
                  <a16:creationId xmlns:a16="http://schemas.microsoft.com/office/drawing/2014/main" id="{D0B5A860-F097-4CE0-8360-6F5BAB25B53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381573" y="3081635"/>
              <a:ext cx="1611750" cy="894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345;p31">
            <a:extLst>
              <a:ext uri="{FF2B5EF4-FFF2-40B4-BE49-F238E27FC236}">
                <a16:creationId xmlns:a16="http://schemas.microsoft.com/office/drawing/2014/main" id="{0BAFFD36-EE77-42C8-8E64-BADD7C8E7DEB}"/>
              </a:ext>
            </a:extLst>
          </p:cNvPr>
          <p:cNvGrpSpPr/>
          <p:nvPr/>
        </p:nvGrpSpPr>
        <p:grpSpPr>
          <a:xfrm rot="-5400000">
            <a:off x="9590640" y="4256637"/>
            <a:ext cx="1303698" cy="3899027"/>
            <a:chOff x="-22726" y="12"/>
            <a:chExt cx="2370810" cy="5152300"/>
          </a:xfrm>
        </p:grpSpPr>
        <p:pic>
          <p:nvPicPr>
            <p:cNvPr id="26" name="Google Shape;346;p31">
              <a:extLst>
                <a:ext uri="{FF2B5EF4-FFF2-40B4-BE49-F238E27FC236}">
                  <a16:creationId xmlns:a16="http://schemas.microsoft.com/office/drawing/2014/main" id="{3929B202-74D3-46BC-A9DF-2A834036B0C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7" t="-5104" b="30035"/>
            <a:stretch/>
          </p:blipFill>
          <p:spPr>
            <a:xfrm rot="5400000">
              <a:off x="-361014" y="877812"/>
              <a:ext cx="2605925" cy="192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347;p31">
              <a:extLst>
                <a:ext uri="{FF2B5EF4-FFF2-40B4-BE49-F238E27FC236}">
                  <a16:creationId xmlns:a16="http://schemas.microsoft.com/office/drawing/2014/main" id="{B647ACF2-0195-4188-B060-FD02A652AC4D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487394" y="1982825"/>
              <a:ext cx="2190249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348;p31">
              <a:extLst>
                <a:ext uri="{FF2B5EF4-FFF2-40B4-BE49-F238E27FC236}">
                  <a16:creationId xmlns:a16="http://schemas.microsoft.com/office/drawing/2014/main" id="{91FFE1C5-4AA1-4A52-813C-CF20EBBCBC1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102" b="50813"/>
            <a:stretch/>
          </p:blipFill>
          <p:spPr>
            <a:xfrm rot="5400000">
              <a:off x="-838218" y="3098916"/>
              <a:ext cx="2891885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349;p31">
              <a:extLst>
                <a:ext uri="{FF2B5EF4-FFF2-40B4-BE49-F238E27FC236}">
                  <a16:creationId xmlns:a16="http://schemas.microsoft.com/office/drawing/2014/main" id="{7217BF48-F81A-43F7-A193-75FF3B74392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6" t="-5104" r="37551" b="30035"/>
            <a:stretch/>
          </p:blipFill>
          <p:spPr>
            <a:xfrm rot="5400000">
              <a:off x="197874" y="2998120"/>
              <a:ext cx="1929638" cy="2370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50;p31">
              <a:extLst>
                <a:ext uri="{FF2B5EF4-FFF2-40B4-BE49-F238E27FC236}">
                  <a16:creationId xmlns:a16="http://schemas.microsoft.com/office/drawing/2014/main" id="{40E39BE2-BCF9-4FCE-8B86-85E8ADEE009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7" t="-5104" b="30035"/>
            <a:stretch/>
          </p:blipFill>
          <p:spPr>
            <a:xfrm rot="5400000">
              <a:off x="-288575" y="3041699"/>
              <a:ext cx="2048200" cy="151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51;p31">
              <a:extLst>
                <a:ext uri="{FF2B5EF4-FFF2-40B4-BE49-F238E27FC236}">
                  <a16:creationId xmlns:a16="http://schemas.microsoft.com/office/drawing/2014/main" id="{BDEBE6EA-D55C-4E8E-9DA3-AABCE11B19B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358013" y="2865168"/>
              <a:ext cx="1580494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52;p31">
              <a:extLst>
                <a:ext uri="{FF2B5EF4-FFF2-40B4-BE49-F238E27FC236}">
                  <a16:creationId xmlns:a16="http://schemas.microsoft.com/office/drawing/2014/main" id="{93EC68ED-D616-4F23-B8A2-50C07F20A66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102" b="50813"/>
            <a:stretch/>
          </p:blipFill>
          <p:spPr>
            <a:xfrm rot="5400000">
              <a:off x="-611169" y="3670544"/>
              <a:ext cx="2086798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53;p31">
              <a:extLst>
                <a:ext uri="{FF2B5EF4-FFF2-40B4-BE49-F238E27FC236}">
                  <a16:creationId xmlns:a16="http://schemas.microsoft.com/office/drawing/2014/main" id="{B72D0C28-B572-49A2-9C22-3632E50CCF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8" t="-5104" r="50852" b="30035"/>
            <a:stretch/>
          </p:blipFill>
          <p:spPr>
            <a:xfrm rot="5400000">
              <a:off x="299210" y="3435075"/>
              <a:ext cx="1067033" cy="1710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54;p31">
              <a:extLst>
                <a:ext uri="{FF2B5EF4-FFF2-40B4-BE49-F238E27FC236}">
                  <a16:creationId xmlns:a16="http://schemas.microsoft.com/office/drawing/2014/main" id="{A870FB5C-CF01-48C1-8538-8BCF3C2A8A4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38010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5;p31">
              <a:extLst>
                <a:ext uri="{FF2B5EF4-FFF2-40B4-BE49-F238E27FC236}">
                  <a16:creationId xmlns:a16="http://schemas.microsoft.com/office/drawing/2014/main" id="{EA73F6A5-CFCD-435D-B295-C2D10527BD2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16866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56;p31">
              <a:extLst>
                <a:ext uri="{FF2B5EF4-FFF2-40B4-BE49-F238E27FC236}">
                  <a16:creationId xmlns:a16="http://schemas.microsoft.com/office/drawing/2014/main" id="{5E9DF676-5C87-4348-9C53-0AABC3984BE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1558" t="1038" r="7837" b="47015"/>
            <a:stretch/>
          </p:blipFill>
          <p:spPr>
            <a:xfrm rot="5400000">
              <a:off x="-863858" y="841176"/>
              <a:ext cx="3611629" cy="1929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57;p31">
              <a:extLst>
                <a:ext uri="{FF2B5EF4-FFF2-40B4-BE49-F238E27FC236}">
                  <a16:creationId xmlns:a16="http://schemas.microsoft.com/office/drawing/2014/main" id="{C997D1BA-78B9-4DC3-9072-1E2AD98F62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230383" y="1816890"/>
              <a:ext cx="771750" cy="356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58;p31">
              <a:extLst>
                <a:ext uri="{FF2B5EF4-FFF2-40B4-BE49-F238E27FC236}">
                  <a16:creationId xmlns:a16="http://schemas.microsoft.com/office/drawing/2014/main" id="{90F8F8DB-2616-475E-B942-D4D044015C7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517999" y="2755704"/>
              <a:ext cx="1840503" cy="849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59;p31">
              <a:extLst>
                <a:ext uri="{FF2B5EF4-FFF2-40B4-BE49-F238E27FC236}">
                  <a16:creationId xmlns:a16="http://schemas.microsoft.com/office/drawing/2014/main" id="{70DC237F-35A6-4021-9B42-E00922FCB54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311303" y="3493776"/>
              <a:ext cx="1296169" cy="7190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0215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F3CB-FAC0-43A5-8D61-8491CF0D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8245"/>
            <a:ext cx="10515600" cy="646331"/>
          </a:xfrm>
        </p:spPr>
        <p:txBody>
          <a:bodyPr>
            <a:normAutofit fontScale="90000"/>
          </a:bodyPr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9EDC8-BB22-47EF-8118-1547FDB77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8103"/>
            <a:ext cx="10515600" cy="3678860"/>
          </a:xfrm>
        </p:spPr>
        <p:txBody>
          <a:bodyPr/>
          <a:lstStyle/>
          <a:p>
            <a:endParaRPr lang="en-MY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CB2BF5-FC39-40F0-B624-938F6C2B32A2}"/>
              </a:ext>
            </a:extLst>
          </p:cNvPr>
          <p:cNvSpPr/>
          <p:nvPr/>
        </p:nvSpPr>
        <p:spPr>
          <a:xfrm>
            <a:off x="728575" y="741142"/>
            <a:ext cx="10548322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ms-MY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26TH MALAYSIAN FINANCE ASSOCIATION INTERNATIONAL CONFERENCE (MFAIC 2024)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ms-MY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&amp;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1ST INTERNATIONAL CONFERENCE OF GLOBAL BUSINESS AND DIGITAL ECONOMY (ICGLOBDE 2024) </a:t>
            </a:r>
            <a:endParaRPr lang="ms-MY" sz="1400" kern="0" dirty="0">
              <a:solidFill>
                <a:srgbClr val="0070C0"/>
              </a:solidFill>
              <a:latin typeface="Arial Black" panose="020B0A04020102020204" pitchFamily="34" charset="0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6B3D35-944B-44F2-9688-DAF64B15CFEB}"/>
              </a:ext>
            </a:extLst>
          </p:cNvPr>
          <p:cNvGrpSpPr/>
          <p:nvPr/>
        </p:nvGrpSpPr>
        <p:grpSpPr>
          <a:xfrm>
            <a:off x="4222205" y="231294"/>
            <a:ext cx="3714867" cy="489096"/>
            <a:chOff x="3544672" y="12167"/>
            <a:chExt cx="3714867" cy="4890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A138BF-C032-4CC5-8CAA-5CDF4334D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348"/>
            <a:stretch/>
          </p:blipFill>
          <p:spPr>
            <a:xfrm>
              <a:off x="3544672" y="12167"/>
              <a:ext cx="2021359" cy="4890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36C286-75E0-4625-B799-CFD26F0C9EDD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048" y="125109"/>
              <a:ext cx="563991" cy="271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7DBF99-32E6-49D0-A6E3-0B4591A08B8E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6" t="37271" r="13432" b="39503"/>
            <a:stretch/>
          </p:blipFill>
          <p:spPr bwMode="auto">
            <a:xfrm>
              <a:off x="6213274" y="77538"/>
              <a:ext cx="1046265" cy="31853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oogle Shape;282;p28">
            <a:extLst>
              <a:ext uri="{FF2B5EF4-FFF2-40B4-BE49-F238E27FC236}">
                <a16:creationId xmlns:a16="http://schemas.microsoft.com/office/drawing/2014/main" id="{8E1C23CC-122B-43F4-A6E2-202574D9DCDC}"/>
              </a:ext>
            </a:extLst>
          </p:cNvPr>
          <p:cNvGrpSpPr/>
          <p:nvPr/>
        </p:nvGrpSpPr>
        <p:grpSpPr>
          <a:xfrm>
            <a:off x="1" y="151075"/>
            <a:ext cx="1875142" cy="6706925"/>
            <a:chOff x="-22735" y="0"/>
            <a:chExt cx="3364110" cy="5187250"/>
          </a:xfrm>
        </p:grpSpPr>
        <p:pic>
          <p:nvPicPr>
            <p:cNvPr id="10" name="Google Shape;294;p28">
              <a:extLst>
                <a:ext uri="{FF2B5EF4-FFF2-40B4-BE49-F238E27FC236}">
                  <a16:creationId xmlns:a16="http://schemas.microsoft.com/office/drawing/2014/main" id="{F42D93A7-3DCC-4A3F-8369-F39DD254E5B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35435" t="1038" r="-10067" b="47015"/>
            <a:stretch/>
          </p:blipFill>
          <p:spPr>
            <a:xfrm rot="5400000">
              <a:off x="-934288" y="911587"/>
              <a:ext cx="5187250" cy="3364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283;p28">
              <a:extLst>
                <a:ext uri="{FF2B5EF4-FFF2-40B4-BE49-F238E27FC236}">
                  <a16:creationId xmlns:a16="http://schemas.microsoft.com/office/drawing/2014/main" id="{659C7D8C-3A45-40C7-BBD6-3DACAD9D1CB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7" t="-5104" b="30035"/>
            <a:stretch/>
          </p:blipFill>
          <p:spPr>
            <a:xfrm rot="5400000">
              <a:off x="-539655" y="1113340"/>
              <a:ext cx="3981888" cy="2948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84;p28">
              <a:extLst>
                <a:ext uri="{FF2B5EF4-FFF2-40B4-BE49-F238E27FC236}">
                  <a16:creationId xmlns:a16="http://schemas.microsoft.com/office/drawing/2014/main" id="{9FD96732-0A46-459E-9BFA-2221E58A54C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600537" y="1202811"/>
              <a:ext cx="2723513" cy="1510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85;p28">
              <a:extLst>
                <a:ext uri="{FF2B5EF4-FFF2-40B4-BE49-F238E27FC236}">
                  <a16:creationId xmlns:a16="http://schemas.microsoft.com/office/drawing/2014/main" id="{68D0FEC6-CDCD-4550-A818-486B972D8C6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102" b="50813"/>
            <a:stretch/>
          </p:blipFill>
          <p:spPr>
            <a:xfrm rot="5400000">
              <a:off x="-1036776" y="2590637"/>
              <a:ext cx="3595978" cy="1510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86;p28">
              <a:extLst>
                <a:ext uri="{FF2B5EF4-FFF2-40B4-BE49-F238E27FC236}">
                  <a16:creationId xmlns:a16="http://schemas.microsoft.com/office/drawing/2014/main" id="{58790737-8882-4463-B843-8C0B957A369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6" t="-5104" r="37551" b="30035"/>
            <a:stretch/>
          </p:blipFill>
          <p:spPr>
            <a:xfrm rot="5400000">
              <a:off x="251575" y="2465300"/>
              <a:ext cx="2399450" cy="2948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Google Shape;287;p28">
              <a:extLst>
                <a:ext uri="{FF2B5EF4-FFF2-40B4-BE49-F238E27FC236}">
                  <a16:creationId xmlns:a16="http://schemas.microsoft.com/office/drawing/2014/main" id="{4A47331E-218E-4AFB-A684-2735FADA410B}"/>
                </a:ext>
              </a:extLst>
            </p:cNvPr>
            <p:cNvGrpSpPr/>
            <p:nvPr/>
          </p:nvGrpSpPr>
          <p:grpSpPr>
            <a:xfrm rot="-5400000">
              <a:off x="-599782" y="2439476"/>
              <a:ext cx="3281550" cy="2127456"/>
              <a:chOff x="-8" y="0"/>
              <a:chExt cx="3281550" cy="2127456"/>
            </a:xfrm>
          </p:grpSpPr>
          <p:pic>
            <p:nvPicPr>
              <p:cNvPr id="19" name="Google Shape;288;p28">
                <a:extLst>
                  <a:ext uri="{FF2B5EF4-FFF2-40B4-BE49-F238E27FC236}">
                    <a16:creationId xmlns:a16="http://schemas.microsoft.com/office/drawing/2014/main" id="{CCFFE8EC-311C-4D3F-B94B-C503CB57C51F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5517" t="-5104" b="30035"/>
              <a:stretch/>
            </p:blipFill>
            <p:spPr>
              <a:xfrm rot="10800000">
                <a:off x="408192" y="0"/>
                <a:ext cx="2873350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89;p28">
                <a:extLst>
                  <a:ext uri="{FF2B5EF4-FFF2-40B4-BE49-F238E27FC236}">
                    <a16:creationId xmlns:a16="http://schemas.microsoft.com/office/drawing/2014/main" id="{179BF868-B71B-465C-98C3-F0C2E8CDC058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1254" r="13011" b="50881"/>
              <a:stretch/>
            </p:blipFill>
            <p:spPr>
              <a:xfrm rot="10800000">
                <a:off x="1316242" y="20631"/>
                <a:ext cx="1965300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Google Shape;290;p28">
                <a:extLst>
                  <a:ext uri="{FF2B5EF4-FFF2-40B4-BE49-F238E27FC236}">
                    <a16:creationId xmlns:a16="http://schemas.microsoft.com/office/drawing/2014/main" id="{F473DCA5-D63B-4333-A258-A72A607F5EA9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t="4102" b="50813"/>
              <a:stretch/>
            </p:blipFill>
            <p:spPr>
              <a:xfrm rot="10800000">
                <a:off x="-8" y="20626"/>
                <a:ext cx="2594875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291;p28">
                <a:extLst>
                  <a:ext uri="{FF2B5EF4-FFF2-40B4-BE49-F238E27FC236}">
                    <a16:creationId xmlns:a16="http://schemas.microsoft.com/office/drawing/2014/main" id="{A19C66F5-869C-498E-A7DF-2DC0720214A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5518" t="-5104" r="50852" b="30035"/>
              <a:stretch/>
            </p:blipFill>
            <p:spPr>
              <a:xfrm rot="10800000">
                <a:off x="408192" y="6"/>
                <a:ext cx="1326825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292;p28">
                <a:extLst>
                  <a:ext uri="{FF2B5EF4-FFF2-40B4-BE49-F238E27FC236}">
                    <a16:creationId xmlns:a16="http://schemas.microsoft.com/office/drawing/2014/main" id="{02593E6D-B0C9-4B57-B124-3CBB9510B222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b="50443"/>
              <a:stretch/>
            </p:blipFill>
            <p:spPr>
              <a:xfrm rot="10800000">
                <a:off x="5" y="6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293;p28">
                <a:extLst>
                  <a:ext uri="{FF2B5EF4-FFF2-40B4-BE49-F238E27FC236}">
                    <a16:creationId xmlns:a16="http://schemas.microsoft.com/office/drawing/2014/main" id="{AE0B98BF-7CF6-4440-BF23-9BD459E998D8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b="50443"/>
              <a:stretch/>
            </p:blipFill>
            <p:spPr>
              <a:xfrm rot="10800000">
                <a:off x="5" y="682393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" name="Google Shape;295;p28">
              <a:extLst>
                <a:ext uri="{FF2B5EF4-FFF2-40B4-BE49-F238E27FC236}">
                  <a16:creationId xmlns:a16="http://schemas.microsoft.com/office/drawing/2014/main" id="{3A137D9F-3F5B-436F-9CB4-54DA1CA0FEE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280950" y="996475"/>
              <a:ext cx="959650" cy="44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296;p28">
              <a:extLst>
                <a:ext uri="{FF2B5EF4-FFF2-40B4-BE49-F238E27FC236}">
                  <a16:creationId xmlns:a16="http://schemas.microsoft.com/office/drawing/2014/main" id="{0A3D2E31-86C9-4B71-9F3E-305337C839E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638593" y="2163864"/>
              <a:ext cx="2288614" cy="10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297;p28">
              <a:extLst>
                <a:ext uri="{FF2B5EF4-FFF2-40B4-BE49-F238E27FC236}">
                  <a16:creationId xmlns:a16="http://schemas.microsoft.com/office/drawing/2014/main" id="{D0B5A860-F097-4CE0-8360-6F5BAB25B53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381573" y="3081635"/>
              <a:ext cx="1611750" cy="894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345;p31">
            <a:extLst>
              <a:ext uri="{FF2B5EF4-FFF2-40B4-BE49-F238E27FC236}">
                <a16:creationId xmlns:a16="http://schemas.microsoft.com/office/drawing/2014/main" id="{0BAFFD36-EE77-42C8-8E64-BADD7C8E7DEB}"/>
              </a:ext>
            </a:extLst>
          </p:cNvPr>
          <p:cNvGrpSpPr/>
          <p:nvPr/>
        </p:nvGrpSpPr>
        <p:grpSpPr>
          <a:xfrm rot="-5400000">
            <a:off x="9590640" y="4256637"/>
            <a:ext cx="1303698" cy="3899027"/>
            <a:chOff x="-22726" y="12"/>
            <a:chExt cx="2370810" cy="5152300"/>
          </a:xfrm>
        </p:grpSpPr>
        <p:pic>
          <p:nvPicPr>
            <p:cNvPr id="26" name="Google Shape;346;p31">
              <a:extLst>
                <a:ext uri="{FF2B5EF4-FFF2-40B4-BE49-F238E27FC236}">
                  <a16:creationId xmlns:a16="http://schemas.microsoft.com/office/drawing/2014/main" id="{3929B202-74D3-46BC-A9DF-2A834036B0C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7" t="-5104" b="30035"/>
            <a:stretch/>
          </p:blipFill>
          <p:spPr>
            <a:xfrm rot="5400000">
              <a:off x="-361014" y="877812"/>
              <a:ext cx="2605925" cy="192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347;p31">
              <a:extLst>
                <a:ext uri="{FF2B5EF4-FFF2-40B4-BE49-F238E27FC236}">
                  <a16:creationId xmlns:a16="http://schemas.microsoft.com/office/drawing/2014/main" id="{B647ACF2-0195-4188-B060-FD02A652AC4D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487394" y="1982825"/>
              <a:ext cx="2190249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348;p31">
              <a:extLst>
                <a:ext uri="{FF2B5EF4-FFF2-40B4-BE49-F238E27FC236}">
                  <a16:creationId xmlns:a16="http://schemas.microsoft.com/office/drawing/2014/main" id="{91FFE1C5-4AA1-4A52-813C-CF20EBBCBC1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102" b="50813"/>
            <a:stretch/>
          </p:blipFill>
          <p:spPr>
            <a:xfrm rot="5400000">
              <a:off x="-838218" y="3098916"/>
              <a:ext cx="2891885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349;p31">
              <a:extLst>
                <a:ext uri="{FF2B5EF4-FFF2-40B4-BE49-F238E27FC236}">
                  <a16:creationId xmlns:a16="http://schemas.microsoft.com/office/drawing/2014/main" id="{7217BF48-F81A-43F7-A193-75FF3B74392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6" t="-5104" r="37551" b="30035"/>
            <a:stretch/>
          </p:blipFill>
          <p:spPr>
            <a:xfrm rot="5400000">
              <a:off x="197874" y="2998120"/>
              <a:ext cx="1929638" cy="2370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50;p31">
              <a:extLst>
                <a:ext uri="{FF2B5EF4-FFF2-40B4-BE49-F238E27FC236}">
                  <a16:creationId xmlns:a16="http://schemas.microsoft.com/office/drawing/2014/main" id="{40E39BE2-BCF9-4FCE-8B86-85E8ADEE009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7" t="-5104" b="30035"/>
            <a:stretch/>
          </p:blipFill>
          <p:spPr>
            <a:xfrm rot="5400000">
              <a:off x="-288575" y="3041699"/>
              <a:ext cx="2048200" cy="151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51;p31">
              <a:extLst>
                <a:ext uri="{FF2B5EF4-FFF2-40B4-BE49-F238E27FC236}">
                  <a16:creationId xmlns:a16="http://schemas.microsoft.com/office/drawing/2014/main" id="{BDEBE6EA-D55C-4E8E-9DA3-AABCE11B19B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358013" y="2865168"/>
              <a:ext cx="1580494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52;p31">
              <a:extLst>
                <a:ext uri="{FF2B5EF4-FFF2-40B4-BE49-F238E27FC236}">
                  <a16:creationId xmlns:a16="http://schemas.microsoft.com/office/drawing/2014/main" id="{93EC68ED-D616-4F23-B8A2-50C07F20A66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102" b="50813"/>
            <a:stretch/>
          </p:blipFill>
          <p:spPr>
            <a:xfrm rot="5400000">
              <a:off x="-611169" y="3670544"/>
              <a:ext cx="2086798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53;p31">
              <a:extLst>
                <a:ext uri="{FF2B5EF4-FFF2-40B4-BE49-F238E27FC236}">
                  <a16:creationId xmlns:a16="http://schemas.microsoft.com/office/drawing/2014/main" id="{B72D0C28-B572-49A2-9C22-3632E50CCF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8" t="-5104" r="50852" b="30035"/>
            <a:stretch/>
          </p:blipFill>
          <p:spPr>
            <a:xfrm rot="5400000">
              <a:off x="299210" y="3435075"/>
              <a:ext cx="1067033" cy="1710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54;p31">
              <a:extLst>
                <a:ext uri="{FF2B5EF4-FFF2-40B4-BE49-F238E27FC236}">
                  <a16:creationId xmlns:a16="http://schemas.microsoft.com/office/drawing/2014/main" id="{A870FB5C-CF01-48C1-8538-8BCF3C2A8A4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38010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5;p31">
              <a:extLst>
                <a:ext uri="{FF2B5EF4-FFF2-40B4-BE49-F238E27FC236}">
                  <a16:creationId xmlns:a16="http://schemas.microsoft.com/office/drawing/2014/main" id="{EA73F6A5-CFCD-435D-B295-C2D10527BD2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16866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56;p31">
              <a:extLst>
                <a:ext uri="{FF2B5EF4-FFF2-40B4-BE49-F238E27FC236}">
                  <a16:creationId xmlns:a16="http://schemas.microsoft.com/office/drawing/2014/main" id="{5E9DF676-5C87-4348-9C53-0AABC3984BE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1558" t="1038" r="7837" b="47015"/>
            <a:stretch/>
          </p:blipFill>
          <p:spPr>
            <a:xfrm rot="5400000">
              <a:off x="-863858" y="841176"/>
              <a:ext cx="3611629" cy="1929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57;p31">
              <a:extLst>
                <a:ext uri="{FF2B5EF4-FFF2-40B4-BE49-F238E27FC236}">
                  <a16:creationId xmlns:a16="http://schemas.microsoft.com/office/drawing/2014/main" id="{C997D1BA-78B9-4DC3-9072-1E2AD98F62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230383" y="1816890"/>
              <a:ext cx="771750" cy="356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58;p31">
              <a:extLst>
                <a:ext uri="{FF2B5EF4-FFF2-40B4-BE49-F238E27FC236}">
                  <a16:creationId xmlns:a16="http://schemas.microsoft.com/office/drawing/2014/main" id="{90F8F8DB-2616-475E-B942-D4D044015C7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517999" y="2755704"/>
              <a:ext cx="1840503" cy="849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59;p31">
              <a:extLst>
                <a:ext uri="{FF2B5EF4-FFF2-40B4-BE49-F238E27FC236}">
                  <a16:creationId xmlns:a16="http://schemas.microsoft.com/office/drawing/2014/main" id="{70DC237F-35A6-4021-9B42-E00922FCB54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311303" y="3493776"/>
              <a:ext cx="1296169" cy="7190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40335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F3CB-FAC0-43A5-8D61-8491CF0D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8245"/>
            <a:ext cx="10515600" cy="646331"/>
          </a:xfrm>
        </p:spPr>
        <p:txBody>
          <a:bodyPr>
            <a:normAutofit fontScale="90000"/>
          </a:bodyPr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9EDC8-BB22-47EF-8118-1547FDB77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8103"/>
            <a:ext cx="10515600" cy="3678860"/>
          </a:xfrm>
        </p:spPr>
        <p:txBody>
          <a:bodyPr/>
          <a:lstStyle/>
          <a:p>
            <a:endParaRPr lang="en-MY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CB2BF5-FC39-40F0-B624-938F6C2B32A2}"/>
              </a:ext>
            </a:extLst>
          </p:cNvPr>
          <p:cNvSpPr/>
          <p:nvPr/>
        </p:nvSpPr>
        <p:spPr>
          <a:xfrm>
            <a:off x="728575" y="741142"/>
            <a:ext cx="10548322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ms-MY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26TH MALAYSIAN FINANCE ASSOCIATION INTERNATIONAL CONFERENCE (MFAIC 2024)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ms-MY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&amp;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1ST INTERNATIONAL CONFERENCE OF GLOBAL BUSINESS AND DIGITAL ECONOMY (ICGLOBDE 2024) </a:t>
            </a:r>
            <a:endParaRPr lang="ms-MY" sz="1400" kern="0" dirty="0">
              <a:solidFill>
                <a:srgbClr val="0070C0"/>
              </a:solidFill>
              <a:latin typeface="Arial Black" panose="020B0A04020102020204" pitchFamily="34" charset="0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6B3D35-944B-44F2-9688-DAF64B15CFEB}"/>
              </a:ext>
            </a:extLst>
          </p:cNvPr>
          <p:cNvGrpSpPr/>
          <p:nvPr/>
        </p:nvGrpSpPr>
        <p:grpSpPr>
          <a:xfrm>
            <a:off x="4222205" y="231294"/>
            <a:ext cx="3714867" cy="489096"/>
            <a:chOff x="3544672" y="12167"/>
            <a:chExt cx="3714867" cy="4890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A138BF-C032-4CC5-8CAA-5CDF4334D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348"/>
            <a:stretch/>
          </p:blipFill>
          <p:spPr>
            <a:xfrm>
              <a:off x="3544672" y="12167"/>
              <a:ext cx="2021359" cy="4890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36C286-75E0-4625-B799-CFD26F0C9EDD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048" y="125109"/>
              <a:ext cx="563991" cy="271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7DBF99-32E6-49D0-A6E3-0B4591A08B8E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6" t="37271" r="13432" b="39503"/>
            <a:stretch/>
          </p:blipFill>
          <p:spPr bwMode="auto">
            <a:xfrm>
              <a:off x="6213274" y="77538"/>
              <a:ext cx="1046265" cy="31853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oogle Shape;282;p28">
            <a:extLst>
              <a:ext uri="{FF2B5EF4-FFF2-40B4-BE49-F238E27FC236}">
                <a16:creationId xmlns:a16="http://schemas.microsoft.com/office/drawing/2014/main" id="{8E1C23CC-122B-43F4-A6E2-202574D9DCDC}"/>
              </a:ext>
            </a:extLst>
          </p:cNvPr>
          <p:cNvGrpSpPr/>
          <p:nvPr/>
        </p:nvGrpSpPr>
        <p:grpSpPr>
          <a:xfrm>
            <a:off x="1" y="151075"/>
            <a:ext cx="1875142" cy="6706925"/>
            <a:chOff x="-22735" y="0"/>
            <a:chExt cx="3364110" cy="5187250"/>
          </a:xfrm>
        </p:grpSpPr>
        <p:pic>
          <p:nvPicPr>
            <p:cNvPr id="10" name="Google Shape;294;p28">
              <a:extLst>
                <a:ext uri="{FF2B5EF4-FFF2-40B4-BE49-F238E27FC236}">
                  <a16:creationId xmlns:a16="http://schemas.microsoft.com/office/drawing/2014/main" id="{F42D93A7-3DCC-4A3F-8369-F39DD254E5B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35435" t="1038" r="-10067" b="47015"/>
            <a:stretch/>
          </p:blipFill>
          <p:spPr>
            <a:xfrm rot="5400000">
              <a:off x="-934288" y="911587"/>
              <a:ext cx="5187250" cy="3364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283;p28">
              <a:extLst>
                <a:ext uri="{FF2B5EF4-FFF2-40B4-BE49-F238E27FC236}">
                  <a16:creationId xmlns:a16="http://schemas.microsoft.com/office/drawing/2014/main" id="{659C7D8C-3A45-40C7-BBD6-3DACAD9D1CB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7" t="-5104" b="30035"/>
            <a:stretch/>
          </p:blipFill>
          <p:spPr>
            <a:xfrm rot="5400000">
              <a:off x="-539655" y="1113340"/>
              <a:ext cx="3981888" cy="2948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84;p28">
              <a:extLst>
                <a:ext uri="{FF2B5EF4-FFF2-40B4-BE49-F238E27FC236}">
                  <a16:creationId xmlns:a16="http://schemas.microsoft.com/office/drawing/2014/main" id="{9FD96732-0A46-459E-9BFA-2221E58A54C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600537" y="1202811"/>
              <a:ext cx="2723513" cy="1510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85;p28">
              <a:extLst>
                <a:ext uri="{FF2B5EF4-FFF2-40B4-BE49-F238E27FC236}">
                  <a16:creationId xmlns:a16="http://schemas.microsoft.com/office/drawing/2014/main" id="{68D0FEC6-CDCD-4550-A818-486B972D8C6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102" b="50813"/>
            <a:stretch/>
          </p:blipFill>
          <p:spPr>
            <a:xfrm rot="5400000">
              <a:off x="-1036776" y="2590637"/>
              <a:ext cx="3595978" cy="1510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86;p28">
              <a:extLst>
                <a:ext uri="{FF2B5EF4-FFF2-40B4-BE49-F238E27FC236}">
                  <a16:creationId xmlns:a16="http://schemas.microsoft.com/office/drawing/2014/main" id="{58790737-8882-4463-B843-8C0B957A369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6" t="-5104" r="37551" b="30035"/>
            <a:stretch/>
          </p:blipFill>
          <p:spPr>
            <a:xfrm rot="5400000">
              <a:off x="251575" y="2465300"/>
              <a:ext cx="2399450" cy="2948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Google Shape;287;p28">
              <a:extLst>
                <a:ext uri="{FF2B5EF4-FFF2-40B4-BE49-F238E27FC236}">
                  <a16:creationId xmlns:a16="http://schemas.microsoft.com/office/drawing/2014/main" id="{4A47331E-218E-4AFB-A684-2735FADA410B}"/>
                </a:ext>
              </a:extLst>
            </p:cNvPr>
            <p:cNvGrpSpPr/>
            <p:nvPr/>
          </p:nvGrpSpPr>
          <p:grpSpPr>
            <a:xfrm rot="-5400000">
              <a:off x="-599782" y="2439476"/>
              <a:ext cx="3281550" cy="2127456"/>
              <a:chOff x="-8" y="0"/>
              <a:chExt cx="3281550" cy="2127456"/>
            </a:xfrm>
          </p:grpSpPr>
          <p:pic>
            <p:nvPicPr>
              <p:cNvPr id="19" name="Google Shape;288;p28">
                <a:extLst>
                  <a:ext uri="{FF2B5EF4-FFF2-40B4-BE49-F238E27FC236}">
                    <a16:creationId xmlns:a16="http://schemas.microsoft.com/office/drawing/2014/main" id="{CCFFE8EC-311C-4D3F-B94B-C503CB57C51F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5517" t="-5104" b="30035"/>
              <a:stretch/>
            </p:blipFill>
            <p:spPr>
              <a:xfrm rot="10800000">
                <a:off x="408192" y="0"/>
                <a:ext cx="2873350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89;p28">
                <a:extLst>
                  <a:ext uri="{FF2B5EF4-FFF2-40B4-BE49-F238E27FC236}">
                    <a16:creationId xmlns:a16="http://schemas.microsoft.com/office/drawing/2014/main" id="{179BF868-B71B-465C-98C3-F0C2E8CDC058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1254" r="13011" b="50881"/>
              <a:stretch/>
            </p:blipFill>
            <p:spPr>
              <a:xfrm rot="10800000">
                <a:off x="1316242" y="20631"/>
                <a:ext cx="1965300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Google Shape;290;p28">
                <a:extLst>
                  <a:ext uri="{FF2B5EF4-FFF2-40B4-BE49-F238E27FC236}">
                    <a16:creationId xmlns:a16="http://schemas.microsoft.com/office/drawing/2014/main" id="{F473DCA5-D63B-4333-A258-A72A607F5EA9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t="4102" b="50813"/>
              <a:stretch/>
            </p:blipFill>
            <p:spPr>
              <a:xfrm rot="10800000">
                <a:off x="-8" y="20626"/>
                <a:ext cx="2594875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291;p28">
                <a:extLst>
                  <a:ext uri="{FF2B5EF4-FFF2-40B4-BE49-F238E27FC236}">
                    <a16:creationId xmlns:a16="http://schemas.microsoft.com/office/drawing/2014/main" id="{A19C66F5-869C-498E-A7DF-2DC0720214A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5518" t="-5104" r="50852" b="30035"/>
              <a:stretch/>
            </p:blipFill>
            <p:spPr>
              <a:xfrm rot="10800000">
                <a:off x="408192" y="6"/>
                <a:ext cx="1326825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292;p28">
                <a:extLst>
                  <a:ext uri="{FF2B5EF4-FFF2-40B4-BE49-F238E27FC236}">
                    <a16:creationId xmlns:a16="http://schemas.microsoft.com/office/drawing/2014/main" id="{02593E6D-B0C9-4B57-B124-3CBB9510B222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b="50443"/>
              <a:stretch/>
            </p:blipFill>
            <p:spPr>
              <a:xfrm rot="10800000">
                <a:off x="5" y="6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293;p28">
                <a:extLst>
                  <a:ext uri="{FF2B5EF4-FFF2-40B4-BE49-F238E27FC236}">
                    <a16:creationId xmlns:a16="http://schemas.microsoft.com/office/drawing/2014/main" id="{AE0B98BF-7CF6-4440-BF23-9BD459E998D8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b="50443"/>
              <a:stretch/>
            </p:blipFill>
            <p:spPr>
              <a:xfrm rot="10800000">
                <a:off x="5" y="682393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" name="Google Shape;295;p28">
              <a:extLst>
                <a:ext uri="{FF2B5EF4-FFF2-40B4-BE49-F238E27FC236}">
                  <a16:creationId xmlns:a16="http://schemas.microsoft.com/office/drawing/2014/main" id="{3A137D9F-3F5B-436F-9CB4-54DA1CA0FEE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280950" y="996475"/>
              <a:ext cx="959650" cy="44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296;p28">
              <a:extLst>
                <a:ext uri="{FF2B5EF4-FFF2-40B4-BE49-F238E27FC236}">
                  <a16:creationId xmlns:a16="http://schemas.microsoft.com/office/drawing/2014/main" id="{0A3D2E31-86C9-4B71-9F3E-305337C839E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638593" y="2163864"/>
              <a:ext cx="2288614" cy="10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297;p28">
              <a:extLst>
                <a:ext uri="{FF2B5EF4-FFF2-40B4-BE49-F238E27FC236}">
                  <a16:creationId xmlns:a16="http://schemas.microsoft.com/office/drawing/2014/main" id="{D0B5A860-F097-4CE0-8360-6F5BAB25B53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381573" y="3081635"/>
              <a:ext cx="1611750" cy="894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345;p31">
            <a:extLst>
              <a:ext uri="{FF2B5EF4-FFF2-40B4-BE49-F238E27FC236}">
                <a16:creationId xmlns:a16="http://schemas.microsoft.com/office/drawing/2014/main" id="{0BAFFD36-EE77-42C8-8E64-BADD7C8E7DEB}"/>
              </a:ext>
            </a:extLst>
          </p:cNvPr>
          <p:cNvGrpSpPr/>
          <p:nvPr/>
        </p:nvGrpSpPr>
        <p:grpSpPr>
          <a:xfrm rot="-5400000">
            <a:off x="9590640" y="4256637"/>
            <a:ext cx="1303698" cy="3899027"/>
            <a:chOff x="-22726" y="12"/>
            <a:chExt cx="2370810" cy="5152300"/>
          </a:xfrm>
        </p:grpSpPr>
        <p:pic>
          <p:nvPicPr>
            <p:cNvPr id="26" name="Google Shape;346;p31">
              <a:extLst>
                <a:ext uri="{FF2B5EF4-FFF2-40B4-BE49-F238E27FC236}">
                  <a16:creationId xmlns:a16="http://schemas.microsoft.com/office/drawing/2014/main" id="{3929B202-74D3-46BC-A9DF-2A834036B0C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7" t="-5104" b="30035"/>
            <a:stretch/>
          </p:blipFill>
          <p:spPr>
            <a:xfrm rot="5400000">
              <a:off x="-361014" y="877812"/>
              <a:ext cx="2605925" cy="192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347;p31">
              <a:extLst>
                <a:ext uri="{FF2B5EF4-FFF2-40B4-BE49-F238E27FC236}">
                  <a16:creationId xmlns:a16="http://schemas.microsoft.com/office/drawing/2014/main" id="{B647ACF2-0195-4188-B060-FD02A652AC4D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487394" y="1982825"/>
              <a:ext cx="2190249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348;p31">
              <a:extLst>
                <a:ext uri="{FF2B5EF4-FFF2-40B4-BE49-F238E27FC236}">
                  <a16:creationId xmlns:a16="http://schemas.microsoft.com/office/drawing/2014/main" id="{91FFE1C5-4AA1-4A52-813C-CF20EBBCBC1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102" b="50813"/>
            <a:stretch/>
          </p:blipFill>
          <p:spPr>
            <a:xfrm rot="5400000">
              <a:off x="-838218" y="3098916"/>
              <a:ext cx="2891885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349;p31">
              <a:extLst>
                <a:ext uri="{FF2B5EF4-FFF2-40B4-BE49-F238E27FC236}">
                  <a16:creationId xmlns:a16="http://schemas.microsoft.com/office/drawing/2014/main" id="{7217BF48-F81A-43F7-A193-75FF3B74392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6" t="-5104" r="37551" b="30035"/>
            <a:stretch/>
          </p:blipFill>
          <p:spPr>
            <a:xfrm rot="5400000">
              <a:off x="197874" y="2998120"/>
              <a:ext cx="1929638" cy="2370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50;p31">
              <a:extLst>
                <a:ext uri="{FF2B5EF4-FFF2-40B4-BE49-F238E27FC236}">
                  <a16:creationId xmlns:a16="http://schemas.microsoft.com/office/drawing/2014/main" id="{40E39BE2-BCF9-4FCE-8B86-85E8ADEE009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7" t="-5104" b="30035"/>
            <a:stretch/>
          </p:blipFill>
          <p:spPr>
            <a:xfrm rot="5400000">
              <a:off x="-288575" y="3041699"/>
              <a:ext cx="2048200" cy="151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51;p31">
              <a:extLst>
                <a:ext uri="{FF2B5EF4-FFF2-40B4-BE49-F238E27FC236}">
                  <a16:creationId xmlns:a16="http://schemas.microsoft.com/office/drawing/2014/main" id="{BDEBE6EA-D55C-4E8E-9DA3-AABCE11B19B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358013" y="2865168"/>
              <a:ext cx="1580494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52;p31">
              <a:extLst>
                <a:ext uri="{FF2B5EF4-FFF2-40B4-BE49-F238E27FC236}">
                  <a16:creationId xmlns:a16="http://schemas.microsoft.com/office/drawing/2014/main" id="{93EC68ED-D616-4F23-B8A2-50C07F20A66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102" b="50813"/>
            <a:stretch/>
          </p:blipFill>
          <p:spPr>
            <a:xfrm rot="5400000">
              <a:off x="-611169" y="3670544"/>
              <a:ext cx="2086798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53;p31">
              <a:extLst>
                <a:ext uri="{FF2B5EF4-FFF2-40B4-BE49-F238E27FC236}">
                  <a16:creationId xmlns:a16="http://schemas.microsoft.com/office/drawing/2014/main" id="{B72D0C28-B572-49A2-9C22-3632E50CCF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8" t="-5104" r="50852" b="30035"/>
            <a:stretch/>
          </p:blipFill>
          <p:spPr>
            <a:xfrm rot="5400000">
              <a:off x="299210" y="3435075"/>
              <a:ext cx="1067033" cy="1710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54;p31">
              <a:extLst>
                <a:ext uri="{FF2B5EF4-FFF2-40B4-BE49-F238E27FC236}">
                  <a16:creationId xmlns:a16="http://schemas.microsoft.com/office/drawing/2014/main" id="{A870FB5C-CF01-48C1-8538-8BCF3C2A8A4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38010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5;p31">
              <a:extLst>
                <a:ext uri="{FF2B5EF4-FFF2-40B4-BE49-F238E27FC236}">
                  <a16:creationId xmlns:a16="http://schemas.microsoft.com/office/drawing/2014/main" id="{EA73F6A5-CFCD-435D-B295-C2D10527BD2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16866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56;p31">
              <a:extLst>
                <a:ext uri="{FF2B5EF4-FFF2-40B4-BE49-F238E27FC236}">
                  <a16:creationId xmlns:a16="http://schemas.microsoft.com/office/drawing/2014/main" id="{5E9DF676-5C87-4348-9C53-0AABC3984BE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1558" t="1038" r="7837" b="47015"/>
            <a:stretch/>
          </p:blipFill>
          <p:spPr>
            <a:xfrm rot="5400000">
              <a:off x="-863858" y="841176"/>
              <a:ext cx="3611629" cy="1929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57;p31">
              <a:extLst>
                <a:ext uri="{FF2B5EF4-FFF2-40B4-BE49-F238E27FC236}">
                  <a16:creationId xmlns:a16="http://schemas.microsoft.com/office/drawing/2014/main" id="{C997D1BA-78B9-4DC3-9072-1E2AD98F62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230383" y="1816890"/>
              <a:ext cx="771750" cy="356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58;p31">
              <a:extLst>
                <a:ext uri="{FF2B5EF4-FFF2-40B4-BE49-F238E27FC236}">
                  <a16:creationId xmlns:a16="http://schemas.microsoft.com/office/drawing/2014/main" id="{90F8F8DB-2616-475E-B942-D4D044015C7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517999" y="2755704"/>
              <a:ext cx="1840503" cy="849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59;p31">
              <a:extLst>
                <a:ext uri="{FF2B5EF4-FFF2-40B4-BE49-F238E27FC236}">
                  <a16:creationId xmlns:a16="http://schemas.microsoft.com/office/drawing/2014/main" id="{70DC237F-35A6-4021-9B42-E00922FCB54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311303" y="3493776"/>
              <a:ext cx="1296169" cy="7190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9448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F3CB-FAC0-43A5-8D61-8491CF0D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8245"/>
            <a:ext cx="10515600" cy="646331"/>
          </a:xfrm>
        </p:spPr>
        <p:txBody>
          <a:bodyPr>
            <a:normAutofit fontScale="90000"/>
          </a:bodyPr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9EDC8-BB22-47EF-8118-1547FDB77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8103"/>
            <a:ext cx="10515600" cy="3678860"/>
          </a:xfrm>
        </p:spPr>
        <p:txBody>
          <a:bodyPr/>
          <a:lstStyle/>
          <a:p>
            <a:endParaRPr lang="en-MY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CB2BF5-FC39-40F0-B624-938F6C2B32A2}"/>
              </a:ext>
            </a:extLst>
          </p:cNvPr>
          <p:cNvSpPr/>
          <p:nvPr/>
        </p:nvSpPr>
        <p:spPr>
          <a:xfrm>
            <a:off x="728575" y="741142"/>
            <a:ext cx="10548322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ms-MY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26TH MALAYSIAN FINANCE ASSOCIATION INTERNATIONAL CONFERENCE (MFAIC 2024)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ms-MY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&amp;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1ST INTERNATIONAL CONFERENCE OF GLOBAL BUSINESS AND DIGITAL ECONOMY (ICGLOBDE 2024) </a:t>
            </a:r>
            <a:endParaRPr lang="ms-MY" sz="1400" kern="0" dirty="0">
              <a:solidFill>
                <a:srgbClr val="0070C0"/>
              </a:solidFill>
              <a:latin typeface="Arial Black" panose="020B0A04020102020204" pitchFamily="34" charset="0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6B3D35-944B-44F2-9688-DAF64B15CFEB}"/>
              </a:ext>
            </a:extLst>
          </p:cNvPr>
          <p:cNvGrpSpPr/>
          <p:nvPr/>
        </p:nvGrpSpPr>
        <p:grpSpPr>
          <a:xfrm>
            <a:off x="4222205" y="231294"/>
            <a:ext cx="3714867" cy="489096"/>
            <a:chOff x="3544672" y="12167"/>
            <a:chExt cx="3714867" cy="4890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A138BF-C032-4CC5-8CAA-5CDF4334D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348"/>
            <a:stretch/>
          </p:blipFill>
          <p:spPr>
            <a:xfrm>
              <a:off x="3544672" y="12167"/>
              <a:ext cx="2021359" cy="4890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36C286-75E0-4625-B799-CFD26F0C9EDD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048" y="125109"/>
              <a:ext cx="563991" cy="271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7DBF99-32E6-49D0-A6E3-0B4591A08B8E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6" t="37271" r="13432" b="39503"/>
            <a:stretch/>
          </p:blipFill>
          <p:spPr bwMode="auto">
            <a:xfrm>
              <a:off x="6213274" y="77538"/>
              <a:ext cx="1046265" cy="31853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oogle Shape;282;p28">
            <a:extLst>
              <a:ext uri="{FF2B5EF4-FFF2-40B4-BE49-F238E27FC236}">
                <a16:creationId xmlns:a16="http://schemas.microsoft.com/office/drawing/2014/main" id="{8E1C23CC-122B-43F4-A6E2-202574D9DCDC}"/>
              </a:ext>
            </a:extLst>
          </p:cNvPr>
          <p:cNvGrpSpPr/>
          <p:nvPr/>
        </p:nvGrpSpPr>
        <p:grpSpPr>
          <a:xfrm>
            <a:off x="1" y="151075"/>
            <a:ext cx="1875142" cy="6706925"/>
            <a:chOff x="-22735" y="0"/>
            <a:chExt cx="3364110" cy="5187250"/>
          </a:xfrm>
        </p:grpSpPr>
        <p:pic>
          <p:nvPicPr>
            <p:cNvPr id="10" name="Google Shape;294;p28">
              <a:extLst>
                <a:ext uri="{FF2B5EF4-FFF2-40B4-BE49-F238E27FC236}">
                  <a16:creationId xmlns:a16="http://schemas.microsoft.com/office/drawing/2014/main" id="{F42D93A7-3DCC-4A3F-8369-F39DD254E5B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35435" t="1038" r="-10067" b="47015"/>
            <a:stretch/>
          </p:blipFill>
          <p:spPr>
            <a:xfrm rot="5400000">
              <a:off x="-934288" y="911587"/>
              <a:ext cx="5187250" cy="3364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283;p28">
              <a:extLst>
                <a:ext uri="{FF2B5EF4-FFF2-40B4-BE49-F238E27FC236}">
                  <a16:creationId xmlns:a16="http://schemas.microsoft.com/office/drawing/2014/main" id="{659C7D8C-3A45-40C7-BBD6-3DACAD9D1CB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7" t="-5104" b="30035"/>
            <a:stretch/>
          </p:blipFill>
          <p:spPr>
            <a:xfrm rot="5400000">
              <a:off x="-539655" y="1113340"/>
              <a:ext cx="3981888" cy="2948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84;p28">
              <a:extLst>
                <a:ext uri="{FF2B5EF4-FFF2-40B4-BE49-F238E27FC236}">
                  <a16:creationId xmlns:a16="http://schemas.microsoft.com/office/drawing/2014/main" id="{9FD96732-0A46-459E-9BFA-2221E58A54C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600537" y="1202811"/>
              <a:ext cx="2723513" cy="1510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85;p28">
              <a:extLst>
                <a:ext uri="{FF2B5EF4-FFF2-40B4-BE49-F238E27FC236}">
                  <a16:creationId xmlns:a16="http://schemas.microsoft.com/office/drawing/2014/main" id="{68D0FEC6-CDCD-4550-A818-486B972D8C6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102" b="50813"/>
            <a:stretch/>
          </p:blipFill>
          <p:spPr>
            <a:xfrm rot="5400000">
              <a:off x="-1036776" y="2590637"/>
              <a:ext cx="3595978" cy="1510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86;p28">
              <a:extLst>
                <a:ext uri="{FF2B5EF4-FFF2-40B4-BE49-F238E27FC236}">
                  <a16:creationId xmlns:a16="http://schemas.microsoft.com/office/drawing/2014/main" id="{58790737-8882-4463-B843-8C0B957A369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6" t="-5104" r="37551" b="30035"/>
            <a:stretch/>
          </p:blipFill>
          <p:spPr>
            <a:xfrm rot="5400000">
              <a:off x="251575" y="2465300"/>
              <a:ext cx="2399450" cy="2948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Google Shape;287;p28">
              <a:extLst>
                <a:ext uri="{FF2B5EF4-FFF2-40B4-BE49-F238E27FC236}">
                  <a16:creationId xmlns:a16="http://schemas.microsoft.com/office/drawing/2014/main" id="{4A47331E-218E-4AFB-A684-2735FADA410B}"/>
                </a:ext>
              </a:extLst>
            </p:cNvPr>
            <p:cNvGrpSpPr/>
            <p:nvPr/>
          </p:nvGrpSpPr>
          <p:grpSpPr>
            <a:xfrm rot="-5400000">
              <a:off x="-599782" y="2439476"/>
              <a:ext cx="3281550" cy="2127456"/>
              <a:chOff x="-8" y="0"/>
              <a:chExt cx="3281550" cy="2127456"/>
            </a:xfrm>
          </p:grpSpPr>
          <p:pic>
            <p:nvPicPr>
              <p:cNvPr id="19" name="Google Shape;288;p28">
                <a:extLst>
                  <a:ext uri="{FF2B5EF4-FFF2-40B4-BE49-F238E27FC236}">
                    <a16:creationId xmlns:a16="http://schemas.microsoft.com/office/drawing/2014/main" id="{CCFFE8EC-311C-4D3F-B94B-C503CB57C51F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5517" t="-5104" b="30035"/>
              <a:stretch/>
            </p:blipFill>
            <p:spPr>
              <a:xfrm rot="10800000">
                <a:off x="408192" y="0"/>
                <a:ext cx="2873350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89;p28">
                <a:extLst>
                  <a:ext uri="{FF2B5EF4-FFF2-40B4-BE49-F238E27FC236}">
                    <a16:creationId xmlns:a16="http://schemas.microsoft.com/office/drawing/2014/main" id="{179BF868-B71B-465C-98C3-F0C2E8CDC058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1254" r="13011" b="50881"/>
              <a:stretch/>
            </p:blipFill>
            <p:spPr>
              <a:xfrm rot="10800000">
                <a:off x="1316242" y="20631"/>
                <a:ext cx="1965300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Google Shape;290;p28">
                <a:extLst>
                  <a:ext uri="{FF2B5EF4-FFF2-40B4-BE49-F238E27FC236}">
                    <a16:creationId xmlns:a16="http://schemas.microsoft.com/office/drawing/2014/main" id="{F473DCA5-D63B-4333-A258-A72A607F5EA9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t="4102" b="50813"/>
              <a:stretch/>
            </p:blipFill>
            <p:spPr>
              <a:xfrm rot="10800000">
                <a:off x="-8" y="20626"/>
                <a:ext cx="2594875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291;p28">
                <a:extLst>
                  <a:ext uri="{FF2B5EF4-FFF2-40B4-BE49-F238E27FC236}">
                    <a16:creationId xmlns:a16="http://schemas.microsoft.com/office/drawing/2014/main" id="{A19C66F5-869C-498E-A7DF-2DC0720214A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5518" t="-5104" r="50852" b="30035"/>
              <a:stretch/>
            </p:blipFill>
            <p:spPr>
              <a:xfrm rot="10800000">
                <a:off x="408192" y="6"/>
                <a:ext cx="1326825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292;p28">
                <a:extLst>
                  <a:ext uri="{FF2B5EF4-FFF2-40B4-BE49-F238E27FC236}">
                    <a16:creationId xmlns:a16="http://schemas.microsoft.com/office/drawing/2014/main" id="{02593E6D-B0C9-4B57-B124-3CBB9510B222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b="50443"/>
              <a:stretch/>
            </p:blipFill>
            <p:spPr>
              <a:xfrm rot="10800000">
                <a:off x="5" y="6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293;p28">
                <a:extLst>
                  <a:ext uri="{FF2B5EF4-FFF2-40B4-BE49-F238E27FC236}">
                    <a16:creationId xmlns:a16="http://schemas.microsoft.com/office/drawing/2014/main" id="{AE0B98BF-7CF6-4440-BF23-9BD459E998D8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b="50443"/>
              <a:stretch/>
            </p:blipFill>
            <p:spPr>
              <a:xfrm rot="10800000">
                <a:off x="5" y="682393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" name="Google Shape;295;p28">
              <a:extLst>
                <a:ext uri="{FF2B5EF4-FFF2-40B4-BE49-F238E27FC236}">
                  <a16:creationId xmlns:a16="http://schemas.microsoft.com/office/drawing/2014/main" id="{3A137D9F-3F5B-436F-9CB4-54DA1CA0FEE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280950" y="996475"/>
              <a:ext cx="959650" cy="44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296;p28">
              <a:extLst>
                <a:ext uri="{FF2B5EF4-FFF2-40B4-BE49-F238E27FC236}">
                  <a16:creationId xmlns:a16="http://schemas.microsoft.com/office/drawing/2014/main" id="{0A3D2E31-86C9-4B71-9F3E-305337C839E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638593" y="2163864"/>
              <a:ext cx="2288614" cy="10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297;p28">
              <a:extLst>
                <a:ext uri="{FF2B5EF4-FFF2-40B4-BE49-F238E27FC236}">
                  <a16:creationId xmlns:a16="http://schemas.microsoft.com/office/drawing/2014/main" id="{D0B5A860-F097-4CE0-8360-6F5BAB25B53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381573" y="3081635"/>
              <a:ext cx="1611750" cy="894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345;p31">
            <a:extLst>
              <a:ext uri="{FF2B5EF4-FFF2-40B4-BE49-F238E27FC236}">
                <a16:creationId xmlns:a16="http://schemas.microsoft.com/office/drawing/2014/main" id="{0BAFFD36-EE77-42C8-8E64-BADD7C8E7DEB}"/>
              </a:ext>
            </a:extLst>
          </p:cNvPr>
          <p:cNvGrpSpPr/>
          <p:nvPr/>
        </p:nvGrpSpPr>
        <p:grpSpPr>
          <a:xfrm rot="-5400000">
            <a:off x="9590640" y="4256637"/>
            <a:ext cx="1303698" cy="3899027"/>
            <a:chOff x="-22726" y="12"/>
            <a:chExt cx="2370810" cy="5152300"/>
          </a:xfrm>
        </p:grpSpPr>
        <p:pic>
          <p:nvPicPr>
            <p:cNvPr id="26" name="Google Shape;346;p31">
              <a:extLst>
                <a:ext uri="{FF2B5EF4-FFF2-40B4-BE49-F238E27FC236}">
                  <a16:creationId xmlns:a16="http://schemas.microsoft.com/office/drawing/2014/main" id="{3929B202-74D3-46BC-A9DF-2A834036B0C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7" t="-5104" b="30035"/>
            <a:stretch/>
          </p:blipFill>
          <p:spPr>
            <a:xfrm rot="5400000">
              <a:off x="-361014" y="877812"/>
              <a:ext cx="2605925" cy="192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347;p31">
              <a:extLst>
                <a:ext uri="{FF2B5EF4-FFF2-40B4-BE49-F238E27FC236}">
                  <a16:creationId xmlns:a16="http://schemas.microsoft.com/office/drawing/2014/main" id="{B647ACF2-0195-4188-B060-FD02A652AC4D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487394" y="1982825"/>
              <a:ext cx="2190249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348;p31">
              <a:extLst>
                <a:ext uri="{FF2B5EF4-FFF2-40B4-BE49-F238E27FC236}">
                  <a16:creationId xmlns:a16="http://schemas.microsoft.com/office/drawing/2014/main" id="{91FFE1C5-4AA1-4A52-813C-CF20EBBCBC1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102" b="50813"/>
            <a:stretch/>
          </p:blipFill>
          <p:spPr>
            <a:xfrm rot="5400000">
              <a:off x="-838218" y="3098916"/>
              <a:ext cx="2891885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349;p31">
              <a:extLst>
                <a:ext uri="{FF2B5EF4-FFF2-40B4-BE49-F238E27FC236}">
                  <a16:creationId xmlns:a16="http://schemas.microsoft.com/office/drawing/2014/main" id="{7217BF48-F81A-43F7-A193-75FF3B74392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6" t="-5104" r="37551" b="30035"/>
            <a:stretch/>
          </p:blipFill>
          <p:spPr>
            <a:xfrm rot="5400000">
              <a:off x="197874" y="2998120"/>
              <a:ext cx="1929638" cy="2370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50;p31">
              <a:extLst>
                <a:ext uri="{FF2B5EF4-FFF2-40B4-BE49-F238E27FC236}">
                  <a16:creationId xmlns:a16="http://schemas.microsoft.com/office/drawing/2014/main" id="{40E39BE2-BCF9-4FCE-8B86-85E8ADEE009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7" t="-5104" b="30035"/>
            <a:stretch/>
          </p:blipFill>
          <p:spPr>
            <a:xfrm rot="5400000">
              <a:off x="-288575" y="3041699"/>
              <a:ext cx="2048200" cy="151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51;p31">
              <a:extLst>
                <a:ext uri="{FF2B5EF4-FFF2-40B4-BE49-F238E27FC236}">
                  <a16:creationId xmlns:a16="http://schemas.microsoft.com/office/drawing/2014/main" id="{BDEBE6EA-D55C-4E8E-9DA3-AABCE11B19B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358013" y="2865168"/>
              <a:ext cx="1580494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52;p31">
              <a:extLst>
                <a:ext uri="{FF2B5EF4-FFF2-40B4-BE49-F238E27FC236}">
                  <a16:creationId xmlns:a16="http://schemas.microsoft.com/office/drawing/2014/main" id="{93EC68ED-D616-4F23-B8A2-50C07F20A66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102" b="50813"/>
            <a:stretch/>
          </p:blipFill>
          <p:spPr>
            <a:xfrm rot="5400000">
              <a:off x="-611169" y="3670544"/>
              <a:ext cx="2086798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53;p31">
              <a:extLst>
                <a:ext uri="{FF2B5EF4-FFF2-40B4-BE49-F238E27FC236}">
                  <a16:creationId xmlns:a16="http://schemas.microsoft.com/office/drawing/2014/main" id="{B72D0C28-B572-49A2-9C22-3632E50CCF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8" t="-5104" r="50852" b="30035"/>
            <a:stretch/>
          </p:blipFill>
          <p:spPr>
            <a:xfrm rot="5400000">
              <a:off x="299210" y="3435075"/>
              <a:ext cx="1067033" cy="1710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54;p31">
              <a:extLst>
                <a:ext uri="{FF2B5EF4-FFF2-40B4-BE49-F238E27FC236}">
                  <a16:creationId xmlns:a16="http://schemas.microsoft.com/office/drawing/2014/main" id="{A870FB5C-CF01-48C1-8538-8BCF3C2A8A4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38010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5;p31">
              <a:extLst>
                <a:ext uri="{FF2B5EF4-FFF2-40B4-BE49-F238E27FC236}">
                  <a16:creationId xmlns:a16="http://schemas.microsoft.com/office/drawing/2014/main" id="{EA73F6A5-CFCD-435D-B295-C2D10527BD2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16866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56;p31">
              <a:extLst>
                <a:ext uri="{FF2B5EF4-FFF2-40B4-BE49-F238E27FC236}">
                  <a16:creationId xmlns:a16="http://schemas.microsoft.com/office/drawing/2014/main" id="{5E9DF676-5C87-4348-9C53-0AABC3984BE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1558" t="1038" r="7837" b="47015"/>
            <a:stretch/>
          </p:blipFill>
          <p:spPr>
            <a:xfrm rot="5400000">
              <a:off x="-863858" y="841176"/>
              <a:ext cx="3611629" cy="1929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57;p31">
              <a:extLst>
                <a:ext uri="{FF2B5EF4-FFF2-40B4-BE49-F238E27FC236}">
                  <a16:creationId xmlns:a16="http://schemas.microsoft.com/office/drawing/2014/main" id="{C997D1BA-78B9-4DC3-9072-1E2AD98F62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230383" y="1816890"/>
              <a:ext cx="771750" cy="356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58;p31">
              <a:extLst>
                <a:ext uri="{FF2B5EF4-FFF2-40B4-BE49-F238E27FC236}">
                  <a16:creationId xmlns:a16="http://schemas.microsoft.com/office/drawing/2014/main" id="{90F8F8DB-2616-475E-B942-D4D044015C7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517999" y="2755704"/>
              <a:ext cx="1840503" cy="849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59;p31">
              <a:extLst>
                <a:ext uri="{FF2B5EF4-FFF2-40B4-BE49-F238E27FC236}">
                  <a16:creationId xmlns:a16="http://schemas.microsoft.com/office/drawing/2014/main" id="{70DC237F-35A6-4021-9B42-E00922FCB54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311303" y="3493776"/>
              <a:ext cx="1296169" cy="7190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8335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F3CB-FAC0-43A5-8D61-8491CF0D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8245"/>
            <a:ext cx="10515600" cy="646331"/>
          </a:xfrm>
        </p:spPr>
        <p:txBody>
          <a:bodyPr>
            <a:normAutofit fontScale="90000"/>
          </a:bodyPr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9EDC8-BB22-47EF-8118-1547FDB77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8103"/>
            <a:ext cx="10515600" cy="3678860"/>
          </a:xfrm>
        </p:spPr>
        <p:txBody>
          <a:bodyPr/>
          <a:lstStyle/>
          <a:p>
            <a:endParaRPr lang="en-MY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CB2BF5-FC39-40F0-B624-938F6C2B32A2}"/>
              </a:ext>
            </a:extLst>
          </p:cNvPr>
          <p:cNvSpPr/>
          <p:nvPr/>
        </p:nvSpPr>
        <p:spPr>
          <a:xfrm>
            <a:off x="728575" y="741142"/>
            <a:ext cx="10548322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ms-MY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26TH MALAYSIAN FINANCE ASSOCIATION INTERNATIONAL CONFERENCE (MFAIC 2024)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ms-MY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&amp;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1ST INTERNATIONAL CONFERENCE OF GLOBAL BUSINESS AND DIGITAL ECONOMY (ICGLOBDE 2024) </a:t>
            </a:r>
            <a:endParaRPr lang="ms-MY" sz="1400" kern="0" dirty="0">
              <a:solidFill>
                <a:srgbClr val="0070C0"/>
              </a:solidFill>
              <a:latin typeface="Arial Black" panose="020B0A04020102020204" pitchFamily="34" charset="0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6B3D35-944B-44F2-9688-DAF64B15CFEB}"/>
              </a:ext>
            </a:extLst>
          </p:cNvPr>
          <p:cNvGrpSpPr/>
          <p:nvPr/>
        </p:nvGrpSpPr>
        <p:grpSpPr>
          <a:xfrm>
            <a:off x="4222205" y="231294"/>
            <a:ext cx="3714867" cy="489096"/>
            <a:chOff x="3544672" y="12167"/>
            <a:chExt cx="3714867" cy="4890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A138BF-C032-4CC5-8CAA-5CDF4334D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348"/>
            <a:stretch/>
          </p:blipFill>
          <p:spPr>
            <a:xfrm>
              <a:off x="3544672" y="12167"/>
              <a:ext cx="2021359" cy="4890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36C286-75E0-4625-B799-CFD26F0C9EDD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048" y="125109"/>
              <a:ext cx="563991" cy="271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7DBF99-32E6-49D0-A6E3-0B4591A08B8E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6" t="37271" r="13432" b="39503"/>
            <a:stretch/>
          </p:blipFill>
          <p:spPr bwMode="auto">
            <a:xfrm>
              <a:off x="6213274" y="77538"/>
              <a:ext cx="1046265" cy="31853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oogle Shape;282;p28">
            <a:extLst>
              <a:ext uri="{FF2B5EF4-FFF2-40B4-BE49-F238E27FC236}">
                <a16:creationId xmlns:a16="http://schemas.microsoft.com/office/drawing/2014/main" id="{8E1C23CC-122B-43F4-A6E2-202574D9DCDC}"/>
              </a:ext>
            </a:extLst>
          </p:cNvPr>
          <p:cNvGrpSpPr/>
          <p:nvPr/>
        </p:nvGrpSpPr>
        <p:grpSpPr>
          <a:xfrm>
            <a:off x="1" y="151075"/>
            <a:ext cx="1875142" cy="6706925"/>
            <a:chOff x="-22735" y="0"/>
            <a:chExt cx="3364110" cy="5187250"/>
          </a:xfrm>
        </p:grpSpPr>
        <p:pic>
          <p:nvPicPr>
            <p:cNvPr id="10" name="Google Shape;294;p28">
              <a:extLst>
                <a:ext uri="{FF2B5EF4-FFF2-40B4-BE49-F238E27FC236}">
                  <a16:creationId xmlns:a16="http://schemas.microsoft.com/office/drawing/2014/main" id="{F42D93A7-3DCC-4A3F-8369-F39DD254E5B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35435" t="1038" r="-10067" b="47015"/>
            <a:stretch/>
          </p:blipFill>
          <p:spPr>
            <a:xfrm rot="5400000">
              <a:off x="-934288" y="911587"/>
              <a:ext cx="5187250" cy="3364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283;p28">
              <a:extLst>
                <a:ext uri="{FF2B5EF4-FFF2-40B4-BE49-F238E27FC236}">
                  <a16:creationId xmlns:a16="http://schemas.microsoft.com/office/drawing/2014/main" id="{659C7D8C-3A45-40C7-BBD6-3DACAD9D1CB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7" t="-5104" b="30035"/>
            <a:stretch/>
          </p:blipFill>
          <p:spPr>
            <a:xfrm rot="5400000">
              <a:off x="-539655" y="1113340"/>
              <a:ext cx="3981888" cy="2948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84;p28">
              <a:extLst>
                <a:ext uri="{FF2B5EF4-FFF2-40B4-BE49-F238E27FC236}">
                  <a16:creationId xmlns:a16="http://schemas.microsoft.com/office/drawing/2014/main" id="{9FD96732-0A46-459E-9BFA-2221E58A54C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600537" y="1202811"/>
              <a:ext cx="2723513" cy="1510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85;p28">
              <a:extLst>
                <a:ext uri="{FF2B5EF4-FFF2-40B4-BE49-F238E27FC236}">
                  <a16:creationId xmlns:a16="http://schemas.microsoft.com/office/drawing/2014/main" id="{68D0FEC6-CDCD-4550-A818-486B972D8C6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102" b="50813"/>
            <a:stretch/>
          </p:blipFill>
          <p:spPr>
            <a:xfrm rot="5400000">
              <a:off x="-1036776" y="2590637"/>
              <a:ext cx="3595978" cy="1510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86;p28">
              <a:extLst>
                <a:ext uri="{FF2B5EF4-FFF2-40B4-BE49-F238E27FC236}">
                  <a16:creationId xmlns:a16="http://schemas.microsoft.com/office/drawing/2014/main" id="{58790737-8882-4463-B843-8C0B957A369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6" t="-5104" r="37551" b="30035"/>
            <a:stretch/>
          </p:blipFill>
          <p:spPr>
            <a:xfrm rot="5400000">
              <a:off x="251575" y="2465300"/>
              <a:ext cx="2399450" cy="2948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Google Shape;287;p28">
              <a:extLst>
                <a:ext uri="{FF2B5EF4-FFF2-40B4-BE49-F238E27FC236}">
                  <a16:creationId xmlns:a16="http://schemas.microsoft.com/office/drawing/2014/main" id="{4A47331E-218E-4AFB-A684-2735FADA410B}"/>
                </a:ext>
              </a:extLst>
            </p:cNvPr>
            <p:cNvGrpSpPr/>
            <p:nvPr/>
          </p:nvGrpSpPr>
          <p:grpSpPr>
            <a:xfrm rot="-5400000">
              <a:off x="-599782" y="2439476"/>
              <a:ext cx="3281550" cy="2127456"/>
              <a:chOff x="-8" y="0"/>
              <a:chExt cx="3281550" cy="2127456"/>
            </a:xfrm>
          </p:grpSpPr>
          <p:pic>
            <p:nvPicPr>
              <p:cNvPr id="19" name="Google Shape;288;p28">
                <a:extLst>
                  <a:ext uri="{FF2B5EF4-FFF2-40B4-BE49-F238E27FC236}">
                    <a16:creationId xmlns:a16="http://schemas.microsoft.com/office/drawing/2014/main" id="{CCFFE8EC-311C-4D3F-B94B-C503CB57C51F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5517" t="-5104" b="30035"/>
              <a:stretch/>
            </p:blipFill>
            <p:spPr>
              <a:xfrm rot="10800000">
                <a:off x="408192" y="0"/>
                <a:ext cx="2873350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89;p28">
                <a:extLst>
                  <a:ext uri="{FF2B5EF4-FFF2-40B4-BE49-F238E27FC236}">
                    <a16:creationId xmlns:a16="http://schemas.microsoft.com/office/drawing/2014/main" id="{179BF868-B71B-465C-98C3-F0C2E8CDC058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1254" r="13011" b="50881"/>
              <a:stretch/>
            </p:blipFill>
            <p:spPr>
              <a:xfrm rot="10800000">
                <a:off x="1316242" y="20631"/>
                <a:ext cx="1965300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Google Shape;290;p28">
                <a:extLst>
                  <a:ext uri="{FF2B5EF4-FFF2-40B4-BE49-F238E27FC236}">
                    <a16:creationId xmlns:a16="http://schemas.microsoft.com/office/drawing/2014/main" id="{F473DCA5-D63B-4333-A258-A72A607F5EA9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t="4102" b="50813"/>
              <a:stretch/>
            </p:blipFill>
            <p:spPr>
              <a:xfrm rot="10800000">
                <a:off x="-8" y="20626"/>
                <a:ext cx="2594875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291;p28">
                <a:extLst>
                  <a:ext uri="{FF2B5EF4-FFF2-40B4-BE49-F238E27FC236}">
                    <a16:creationId xmlns:a16="http://schemas.microsoft.com/office/drawing/2014/main" id="{A19C66F5-869C-498E-A7DF-2DC0720214A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5518" t="-5104" r="50852" b="30035"/>
              <a:stretch/>
            </p:blipFill>
            <p:spPr>
              <a:xfrm rot="10800000">
                <a:off x="408192" y="6"/>
                <a:ext cx="1326825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292;p28">
                <a:extLst>
                  <a:ext uri="{FF2B5EF4-FFF2-40B4-BE49-F238E27FC236}">
                    <a16:creationId xmlns:a16="http://schemas.microsoft.com/office/drawing/2014/main" id="{02593E6D-B0C9-4B57-B124-3CBB9510B222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b="50443"/>
              <a:stretch/>
            </p:blipFill>
            <p:spPr>
              <a:xfrm rot="10800000">
                <a:off x="5" y="6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293;p28">
                <a:extLst>
                  <a:ext uri="{FF2B5EF4-FFF2-40B4-BE49-F238E27FC236}">
                    <a16:creationId xmlns:a16="http://schemas.microsoft.com/office/drawing/2014/main" id="{AE0B98BF-7CF6-4440-BF23-9BD459E998D8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b="50443"/>
              <a:stretch/>
            </p:blipFill>
            <p:spPr>
              <a:xfrm rot="10800000">
                <a:off x="5" y="682393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" name="Google Shape;295;p28">
              <a:extLst>
                <a:ext uri="{FF2B5EF4-FFF2-40B4-BE49-F238E27FC236}">
                  <a16:creationId xmlns:a16="http://schemas.microsoft.com/office/drawing/2014/main" id="{3A137D9F-3F5B-436F-9CB4-54DA1CA0FEE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280950" y="996475"/>
              <a:ext cx="959650" cy="44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296;p28">
              <a:extLst>
                <a:ext uri="{FF2B5EF4-FFF2-40B4-BE49-F238E27FC236}">
                  <a16:creationId xmlns:a16="http://schemas.microsoft.com/office/drawing/2014/main" id="{0A3D2E31-86C9-4B71-9F3E-305337C839E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638593" y="2163864"/>
              <a:ext cx="2288614" cy="10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297;p28">
              <a:extLst>
                <a:ext uri="{FF2B5EF4-FFF2-40B4-BE49-F238E27FC236}">
                  <a16:creationId xmlns:a16="http://schemas.microsoft.com/office/drawing/2014/main" id="{D0B5A860-F097-4CE0-8360-6F5BAB25B53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381573" y="3081635"/>
              <a:ext cx="1611750" cy="894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345;p31">
            <a:extLst>
              <a:ext uri="{FF2B5EF4-FFF2-40B4-BE49-F238E27FC236}">
                <a16:creationId xmlns:a16="http://schemas.microsoft.com/office/drawing/2014/main" id="{0BAFFD36-EE77-42C8-8E64-BADD7C8E7DEB}"/>
              </a:ext>
            </a:extLst>
          </p:cNvPr>
          <p:cNvGrpSpPr/>
          <p:nvPr/>
        </p:nvGrpSpPr>
        <p:grpSpPr>
          <a:xfrm rot="-5400000">
            <a:off x="9590640" y="4256637"/>
            <a:ext cx="1303698" cy="3899027"/>
            <a:chOff x="-22726" y="12"/>
            <a:chExt cx="2370810" cy="5152300"/>
          </a:xfrm>
        </p:grpSpPr>
        <p:pic>
          <p:nvPicPr>
            <p:cNvPr id="26" name="Google Shape;346;p31">
              <a:extLst>
                <a:ext uri="{FF2B5EF4-FFF2-40B4-BE49-F238E27FC236}">
                  <a16:creationId xmlns:a16="http://schemas.microsoft.com/office/drawing/2014/main" id="{3929B202-74D3-46BC-A9DF-2A834036B0C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7" t="-5104" b="30035"/>
            <a:stretch/>
          </p:blipFill>
          <p:spPr>
            <a:xfrm rot="5400000">
              <a:off x="-361014" y="877812"/>
              <a:ext cx="2605925" cy="192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347;p31">
              <a:extLst>
                <a:ext uri="{FF2B5EF4-FFF2-40B4-BE49-F238E27FC236}">
                  <a16:creationId xmlns:a16="http://schemas.microsoft.com/office/drawing/2014/main" id="{B647ACF2-0195-4188-B060-FD02A652AC4D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487394" y="1982825"/>
              <a:ext cx="2190249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348;p31">
              <a:extLst>
                <a:ext uri="{FF2B5EF4-FFF2-40B4-BE49-F238E27FC236}">
                  <a16:creationId xmlns:a16="http://schemas.microsoft.com/office/drawing/2014/main" id="{91FFE1C5-4AA1-4A52-813C-CF20EBBCBC1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102" b="50813"/>
            <a:stretch/>
          </p:blipFill>
          <p:spPr>
            <a:xfrm rot="5400000">
              <a:off x="-838218" y="3098916"/>
              <a:ext cx="2891885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349;p31">
              <a:extLst>
                <a:ext uri="{FF2B5EF4-FFF2-40B4-BE49-F238E27FC236}">
                  <a16:creationId xmlns:a16="http://schemas.microsoft.com/office/drawing/2014/main" id="{7217BF48-F81A-43F7-A193-75FF3B74392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6" t="-5104" r="37551" b="30035"/>
            <a:stretch/>
          </p:blipFill>
          <p:spPr>
            <a:xfrm rot="5400000">
              <a:off x="197874" y="2998120"/>
              <a:ext cx="1929638" cy="2370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50;p31">
              <a:extLst>
                <a:ext uri="{FF2B5EF4-FFF2-40B4-BE49-F238E27FC236}">
                  <a16:creationId xmlns:a16="http://schemas.microsoft.com/office/drawing/2014/main" id="{40E39BE2-BCF9-4FCE-8B86-85E8ADEE009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7" t="-5104" b="30035"/>
            <a:stretch/>
          </p:blipFill>
          <p:spPr>
            <a:xfrm rot="5400000">
              <a:off x="-288575" y="3041699"/>
              <a:ext cx="2048200" cy="151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51;p31">
              <a:extLst>
                <a:ext uri="{FF2B5EF4-FFF2-40B4-BE49-F238E27FC236}">
                  <a16:creationId xmlns:a16="http://schemas.microsoft.com/office/drawing/2014/main" id="{BDEBE6EA-D55C-4E8E-9DA3-AABCE11B19B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358013" y="2865168"/>
              <a:ext cx="1580494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52;p31">
              <a:extLst>
                <a:ext uri="{FF2B5EF4-FFF2-40B4-BE49-F238E27FC236}">
                  <a16:creationId xmlns:a16="http://schemas.microsoft.com/office/drawing/2014/main" id="{93EC68ED-D616-4F23-B8A2-50C07F20A66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102" b="50813"/>
            <a:stretch/>
          </p:blipFill>
          <p:spPr>
            <a:xfrm rot="5400000">
              <a:off x="-611169" y="3670544"/>
              <a:ext cx="2086798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53;p31">
              <a:extLst>
                <a:ext uri="{FF2B5EF4-FFF2-40B4-BE49-F238E27FC236}">
                  <a16:creationId xmlns:a16="http://schemas.microsoft.com/office/drawing/2014/main" id="{B72D0C28-B572-49A2-9C22-3632E50CCF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8" t="-5104" r="50852" b="30035"/>
            <a:stretch/>
          </p:blipFill>
          <p:spPr>
            <a:xfrm rot="5400000">
              <a:off x="299210" y="3435075"/>
              <a:ext cx="1067033" cy="1710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54;p31">
              <a:extLst>
                <a:ext uri="{FF2B5EF4-FFF2-40B4-BE49-F238E27FC236}">
                  <a16:creationId xmlns:a16="http://schemas.microsoft.com/office/drawing/2014/main" id="{A870FB5C-CF01-48C1-8538-8BCF3C2A8A4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38010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5;p31">
              <a:extLst>
                <a:ext uri="{FF2B5EF4-FFF2-40B4-BE49-F238E27FC236}">
                  <a16:creationId xmlns:a16="http://schemas.microsoft.com/office/drawing/2014/main" id="{EA73F6A5-CFCD-435D-B295-C2D10527BD2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16866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56;p31">
              <a:extLst>
                <a:ext uri="{FF2B5EF4-FFF2-40B4-BE49-F238E27FC236}">
                  <a16:creationId xmlns:a16="http://schemas.microsoft.com/office/drawing/2014/main" id="{5E9DF676-5C87-4348-9C53-0AABC3984BE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1558" t="1038" r="7837" b="47015"/>
            <a:stretch/>
          </p:blipFill>
          <p:spPr>
            <a:xfrm rot="5400000">
              <a:off x="-863858" y="841176"/>
              <a:ext cx="3611629" cy="1929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57;p31">
              <a:extLst>
                <a:ext uri="{FF2B5EF4-FFF2-40B4-BE49-F238E27FC236}">
                  <a16:creationId xmlns:a16="http://schemas.microsoft.com/office/drawing/2014/main" id="{C997D1BA-78B9-4DC3-9072-1E2AD98F62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230383" y="1816890"/>
              <a:ext cx="771750" cy="356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58;p31">
              <a:extLst>
                <a:ext uri="{FF2B5EF4-FFF2-40B4-BE49-F238E27FC236}">
                  <a16:creationId xmlns:a16="http://schemas.microsoft.com/office/drawing/2014/main" id="{90F8F8DB-2616-475E-B942-D4D044015C7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517999" y="2755704"/>
              <a:ext cx="1840503" cy="849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59;p31">
              <a:extLst>
                <a:ext uri="{FF2B5EF4-FFF2-40B4-BE49-F238E27FC236}">
                  <a16:creationId xmlns:a16="http://schemas.microsoft.com/office/drawing/2014/main" id="{70DC237F-35A6-4021-9B42-E00922FCB54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311303" y="3493776"/>
              <a:ext cx="1296169" cy="7190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89003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F3CB-FAC0-43A5-8D61-8491CF0D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8245"/>
            <a:ext cx="10515600" cy="646331"/>
          </a:xfrm>
        </p:spPr>
        <p:txBody>
          <a:bodyPr>
            <a:normAutofit fontScale="90000"/>
          </a:bodyPr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9EDC8-BB22-47EF-8118-1547FDB77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8103"/>
            <a:ext cx="10515600" cy="3678860"/>
          </a:xfrm>
        </p:spPr>
        <p:txBody>
          <a:bodyPr/>
          <a:lstStyle/>
          <a:p>
            <a:endParaRPr lang="en-MY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CB2BF5-FC39-40F0-B624-938F6C2B32A2}"/>
              </a:ext>
            </a:extLst>
          </p:cNvPr>
          <p:cNvSpPr/>
          <p:nvPr/>
        </p:nvSpPr>
        <p:spPr>
          <a:xfrm>
            <a:off x="728575" y="741142"/>
            <a:ext cx="10548322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ms-MY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26TH MALAYSIAN FINANCE ASSOCIATION INTERNATIONAL CONFERENCE (MFAIC 2024)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ms-MY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&amp;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1ST INTERNATIONAL CONFERENCE OF GLOBAL BUSINESS AND DIGITAL ECONOMY (ICGLOBDE 2024) </a:t>
            </a:r>
            <a:endParaRPr lang="ms-MY" sz="1400" kern="0" dirty="0">
              <a:solidFill>
                <a:srgbClr val="0070C0"/>
              </a:solidFill>
              <a:latin typeface="Arial Black" panose="020B0A04020102020204" pitchFamily="34" charset="0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6B3D35-944B-44F2-9688-DAF64B15CFEB}"/>
              </a:ext>
            </a:extLst>
          </p:cNvPr>
          <p:cNvGrpSpPr/>
          <p:nvPr/>
        </p:nvGrpSpPr>
        <p:grpSpPr>
          <a:xfrm>
            <a:off x="4222205" y="231294"/>
            <a:ext cx="3714867" cy="489096"/>
            <a:chOff x="3544672" y="12167"/>
            <a:chExt cx="3714867" cy="4890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A138BF-C032-4CC5-8CAA-5CDF4334D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348"/>
            <a:stretch/>
          </p:blipFill>
          <p:spPr>
            <a:xfrm>
              <a:off x="3544672" y="12167"/>
              <a:ext cx="2021359" cy="4890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36C286-75E0-4625-B799-CFD26F0C9EDD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048" y="125109"/>
              <a:ext cx="563991" cy="271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7DBF99-32E6-49D0-A6E3-0B4591A08B8E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6" t="37271" r="13432" b="39503"/>
            <a:stretch/>
          </p:blipFill>
          <p:spPr bwMode="auto">
            <a:xfrm>
              <a:off x="6213274" y="77538"/>
              <a:ext cx="1046265" cy="31853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oogle Shape;282;p28">
            <a:extLst>
              <a:ext uri="{FF2B5EF4-FFF2-40B4-BE49-F238E27FC236}">
                <a16:creationId xmlns:a16="http://schemas.microsoft.com/office/drawing/2014/main" id="{8E1C23CC-122B-43F4-A6E2-202574D9DCDC}"/>
              </a:ext>
            </a:extLst>
          </p:cNvPr>
          <p:cNvGrpSpPr/>
          <p:nvPr/>
        </p:nvGrpSpPr>
        <p:grpSpPr>
          <a:xfrm>
            <a:off x="1" y="151075"/>
            <a:ext cx="1875142" cy="6706925"/>
            <a:chOff x="-22735" y="0"/>
            <a:chExt cx="3364110" cy="5187250"/>
          </a:xfrm>
        </p:grpSpPr>
        <p:pic>
          <p:nvPicPr>
            <p:cNvPr id="10" name="Google Shape;294;p28">
              <a:extLst>
                <a:ext uri="{FF2B5EF4-FFF2-40B4-BE49-F238E27FC236}">
                  <a16:creationId xmlns:a16="http://schemas.microsoft.com/office/drawing/2014/main" id="{F42D93A7-3DCC-4A3F-8369-F39DD254E5B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35435" t="1038" r="-10067" b="47015"/>
            <a:stretch/>
          </p:blipFill>
          <p:spPr>
            <a:xfrm rot="5400000">
              <a:off x="-934288" y="911587"/>
              <a:ext cx="5187250" cy="3364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283;p28">
              <a:extLst>
                <a:ext uri="{FF2B5EF4-FFF2-40B4-BE49-F238E27FC236}">
                  <a16:creationId xmlns:a16="http://schemas.microsoft.com/office/drawing/2014/main" id="{659C7D8C-3A45-40C7-BBD6-3DACAD9D1CB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7" t="-5104" b="30035"/>
            <a:stretch/>
          </p:blipFill>
          <p:spPr>
            <a:xfrm rot="5400000">
              <a:off x="-539655" y="1113340"/>
              <a:ext cx="3981888" cy="2948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84;p28">
              <a:extLst>
                <a:ext uri="{FF2B5EF4-FFF2-40B4-BE49-F238E27FC236}">
                  <a16:creationId xmlns:a16="http://schemas.microsoft.com/office/drawing/2014/main" id="{9FD96732-0A46-459E-9BFA-2221E58A54C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600537" y="1202811"/>
              <a:ext cx="2723513" cy="1510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85;p28">
              <a:extLst>
                <a:ext uri="{FF2B5EF4-FFF2-40B4-BE49-F238E27FC236}">
                  <a16:creationId xmlns:a16="http://schemas.microsoft.com/office/drawing/2014/main" id="{68D0FEC6-CDCD-4550-A818-486B972D8C6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102" b="50813"/>
            <a:stretch/>
          </p:blipFill>
          <p:spPr>
            <a:xfrm rot="5400000">
              <a:off x="-1036776" y="2590637"/>
              <a:ext cx="3595978" cy="1510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86;p28">
              <a:extLst>
                <a:ext uri="{FF2B5EF4-FFF2-40B4-BE49-F238E27FC236}">
                  <a16:creationId xmlns:a16="http://schemas.microsoft.com/office/drawing/2014/main" id="{58790737-8882-4463-B843-8C0B957A369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6" t="-5104" r="37551" b="30035"/>
            <a:stretch/>
          </p:blipFill>
          <p:spPr>
            <a:xfrm rot="5400000">
              <a:off x="251575" y="2465300"/>
              <a:ext cx="2399450" cy="2948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Google Shape;287;p28">
              <a:extLst>
                <a:ext uri="{FF2B5EF4-FFF2-40B4-BE49-F238E27FC236}">
                  <a16:creationId xmlns:a16="http://schemas.microsoft.com/office/drawing/2014/main" id="{4A47331E-218E-4AFB-A684-2735FADA410B}"/>
                </a:ext>
              </a:extLst>
            </p:cNvPr>
            <p:cNvGrpSpPr/>
            <p:nvPr/>
          </p:nvGrpSpPr>
          <p:grpSpPr>
            <a:xfrm rot="-5400000">
              <a:off x="-599782" y="2439476"/>
              <a:ext cx="3281550" cy="2127456"/>
              <a:chOff x="-8" y="0"/>
              <a:chExt cx="3281550" cy="2127456"/>
            </a:xfrm>
          </p:grpSpPr>
          <p:pic>
            <p:nvPicPr>
              <p:cNvPr id="19" name="Google Shape;288;p28">
                <a:extLst>
                  <a:ext uri="{FF2B5EF4-FFF2-40B4-BE49-F238E27FC236}">
                    <a16:creationId xmlns:a16="http://schemas.microsoft.com/office/drawing/2014/main" id="{CCFFE8EC-311C-4D3F-B94B-C503CB57C51F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5517" t="-5104" b="30035"/>
              <a:stretch/>
            </p:blipFill>
            <p:spPr>
              <a:xfrm rot="10800000">
                <a:off x="408192" y="0"/>
                <a:ext cx="2873350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89;p28">
                <a:extLst>
                  <a:ext uri="{FF2B5EF4-FFF2-40B4-BE49-F238E27FC236}">
                    <a16:creationId xmlns:a16="http://schemas.microsoft.com/office/drawing/2014/main" id="{179BF868-B71B-465C-98C3-F0C2E8CDC058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1254" r="13011" b="50881"/>
              <a:stretch/>
            </p:blipFill>
            <p:spPr>
              <a:xfrm rot="10800000">
                <a:off x="1316242" y="20631"/>
                <a:ext cx="1965300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Google Shape;290;p28">
                <a:extLst>
                  <a:ext uri="{FF2B5EF4-FFF2-40B4-BE49-F238E27FC236}">
                    <a16:creationId xmlns:a16="http://schemas.microsoft.com/office/drawing/2014/main" id="{F473DCA5-D63B-4333-A258-A72A607F5EA9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t="4102" b="50813"/>
              <a:stretch/>
            </p:blipFill>
            <p:spPr>
              <a:xfrm rot="10800000">
                <a:off x="-8" y="20626"/>
                <a:ext cx="2594875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291;p28">
                <a:extLst>
                  <a:ext uri="{FF2B5EF4-FFF2-40B4-BE49-F238E27FC236}">
                    <a16:creationId xmlns:a16="http://schemas.microsoft.com/office/drawing/2014/main" id="{A19C66F5-869C-498E-A7DF-2DC0720214A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5518" t="-5104" r="50852" b="30035"/>
              <a:stretch/>
            </p:blipFill>
            <p:spPr>
              <a:xfrm rot="10800000">
                <a:off x="408192" y="6"/>
                <a:ext cx="1326825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292;p28">
                <a:extLst>
                  <a:ext uri="{FF2B5EF4-FFF2-40B4-BE49-F238E27FC236}">
                    <a16:creationId xmlns:a16="http://schemas.microsoft.com/office/drawing/2014/main" id="{02593E6D-B0C9-4B57-B124-3CBB9510B222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b="50443"/>
              <a:stretch/>
            </p:blipFill>
            <p:spPr>
              <a:xfrm rot="10800000">
                <a:off x="5" y="6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293;p28">
                <a:extLst>
                  <a:ext uri="{FF2B5EF4-FFF2-40B4-BE49-F238E27FC236}">
                    <a16:creationId xmlns:a16="http://schemas.microsoft.com/office/drawing/2014/main" id="{AE0B98BF-7CF6-4440-BF23-9BD459E998D8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b="50443"/>
              <a:stretch/>
            </p:blipFill>
            <p:spPr>
              <a:xfrm rot="10800000">
                <a:off x="5" y="682393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" name="Google Shape;295;p28">
              <a:extLst>
                <a:ext uri="{FF2B5EF4-FFF2-40B4-BE49-F238E27FC236}">
                  <a16:creationId xmlns:a16="http://schemas.microsoft.com/office/drawing/2014/main" id="{3A137D9F-3F5B-436F-9CB4-54DA1CA0FEE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280950" y="996475"/>
              <a:ext cx="959650" cy="44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296;p28">
              <a:extLst>
                <a:ext uri="{FF2B5EF4-FFF2-40B4-BE49-F238E27FC236}">
                  <a16:creationId xmlns:a16="http://schemas.microsoft.com/office/drawing/2014/main" id="{0A3D2E31-86C9-4B71-9F3E-305337C839E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638593" y="2163864"/>
              <a:ext cx="2288614" cy="10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297;p28">
              <a:extLst>
                <a:ext uri="{FF2B5EF4-FFF2-40B4-BE49-F238E27FC236}">
                  <a16:creationId xmlns:a16="http://schemas.microsoft.com/office/drawing/2014/main" id="{D0B5A860-F097-4CE0-8360-6F5BAB25B53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381573" y="3081635"/>
              <a:ext cx="1611750" cy="894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345;p31">
            <a:extLst>
              <a:ext uri="{FF2B5EF4-FFF2-40B4-BE49-F238E27FC236}">
                <a16:creationId xmlns:a16="http://schemas.microsoft.com/office/drawing/2014/main" id="{0BAFFD36-EE77-42C8-8E64-BADD7C8E7DEB}"/>
              </a:ext>
            </a:extLst>
          </p:cNvPr>
          <p:cNvGrpSpPr/>
          <p:nvPr/>
        </p:nvGrpSpPr>
        <p:grpSpPr>
          <a:xfrm rot="-5400000">
            <a:off x="9590640" y="4256637"/>
            <a:ext cx="1303698" cy="3899027"/>
            <a:chOff x="-22726" y="12"/>
            <a:chExt cx="2370810" cy="5152300"/>
          </a:xfrm>
        </p:grpSpPr>
        <p:pic>
          <p:nvPicPr>
            <p:cNvPr id="26" name="Google Shape;346;p31">
              <a:extLst>
                <a:ext uri="{FF2B5EF4-FFF2-40B4-BE49-F238E27FC236}">
                  <a16:creationId xmlns:a16="http://schemas.microsoft.com/office/drawing/2014/main" id="{3929B202-74D3-46BC-A9DF-2A834036B0C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7" t="-5104" b="30035"/>
            <a:stretch/>
          </p:blipFill>
          <p:spPr>
            <a:xfrm rot="5400000">
              <a:off x="-361014" y="877812"/>
              <a:ext cx="2605925" cy="192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347;p31">
              <a:extLst>
                <a:ext uri="{FF2B5EF4-FFF2-40B4-BE49-F238E27FC236}">
                  <a16:creationId xmlns:a16="http://schemas.microsoft.com/office/drawing/2014/main" id="{B647ACF2-0195-4188-B060-FD02A652AC4D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487394" y="1982825"/>
              <a:ext cx="2190249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348;p31">
              <a:extLst>
                <a:ext uri="{FF2B5EF4-FFF2-40B4-BE49-F238E27FC236}">
                  <a16:creationId xmlns:a16="http://schemas.microsoft.com/office/drawing/2014/main" id="{91FFE1C5-4AA1-4A52-813C-CF20EBBCBC1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102" b="50813"/>
            <a:stretch/>
          </p:blipFill>
          <p:spPr>
            <a:xfrm rot="5400000">
              <a:off x="-838218" y="3098916"/>
              <a:ext cx="2891885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349;p31">
              <a:extLst>
                <a:ext uri="{FF2B5EF4-FFF2-40B4-BE49-F238E27FC236}">
                  <a16:creationId xmlns:a16="http://schemas.microsoft.com/office/drawing/2014/main" id="{7217BF48-F81A-43F7-A193-75FF3B74392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6" t="-5104" r="37551" b="30035"/>
            <a:stretch/>
          </p:blipFill>
          <p:spPr>
            <a:xfrm rot="5400000">
              <a:off x="197874" y="2998120"/>
              <a:ext cx="1929638" cy="2370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50;p31">
              <a:extLst>
                <a:ext uri="{FF2B5EF4-FFF2-40B4-BE49-F238E27FC236}">
                  <a16:creationId xmlns:a16="http://schemas.microsoft.com/office/drawing/2014/main" id="{40E39BE2-BCF9-4FCE-8B86-85E8ADEE009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7" t="-5104" b="30035"/>
            <a:stretch/>
          </p:blipFill>
          <p:spPr>
            <a:xfrm rot="5400000">
              <a:off x="-288575" y="3041699"/>
              <a:ext cx="2048200" cy="151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51;p31">
              <a:extLst>
                <a:ext uri="{FF2B5EF4-FFF2-40B4-BE49-F238E27FC236}">
                  <a16:creationId xmlns:a16="http://schemas.microsoft.com/office/drawing/2014/main" id="{BDEBE6EA-D55C-4E8E-9DA3-AABCE11B19B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358013" y="2865168"/>
              <a:ext cx="1580494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52;p31">
              <a:extLst>
                <a:ext uri="{FF2B5EF4-FFF2-40B4-BE49-F238E27FC236}">
                  <a16:creationId xmlns:a16="http://schemas.microsoft.com/office/drawing/2014/main" id="{93EC68ED-D616-4F23-B8A2-50C07F20A66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102" b="50813"/>
            <a:stretch/>
          </p:blipFill>
          <p:spPr>
            <a:xfrm rot="5400000">
              <a:off x="-611169" y="3670544"/>
              <a:ext cx="2086798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53;p31">
              <a:extLst>
                <a:ext uri="{FF2B5EF4-FFF2-40B4-BE49-F238E27FC236}">
                  <a16:creationId xmlns:a16="http://schemas.microsoft.com/office/drawing/2014/main" id="{B72D0C28-B572-49A2-9C22-3632E50CCF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8" t="-5104" r="50852" b="30035"/>
            <a:stretch/>
          </p:blipFill>
          <p:spPr>
            <a:xfrm rot="5400000">
              <a:off x="299210" y="3435075"/>
              <a:ext cx="1067033" cy="1710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54;p31">
              <a:extLst>
                <a:ext uri="{FF2B5EF4-FFF2-40B4-BE49-F238E27FC236}">
                  <a16:creationId xmlns:a16="http://schemas.microsoft.com/office/drawing/2014/main" id="{A870FB5C-CF01-48C1-8538-8BCF3C2A8A4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38010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5;p31">
              <a:extLst>
                <a:ext uri="{FF2B5EF4-FFF2-40B4-BE49-F238E27FC236}">
                  <a16:creationId xmlns:a16="http://schemas.microsoft.com/office/drawing/2014/main" id="{EA73F6A5-CFCD-435D-B295-C2D10527BD2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16866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56;p31">
              <a:extLst>
                <a:ext uri="{FF2B5EF4-FFF2-40B4-BE49-F238E27FC236}">
                  <a16:creationId xmlns:a16="http://schemas.microsoft.com/office/drawing/2014/main" id="{5E9DF676-5C87-4348-9C53-0AABC3984BE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1558" t="1038" r="7837" b="47015"/>
            <a:stretch/>
          </p:blipFill>
          <p:spPr>
            <a:xfrm rot="5400000">
              <a:off x="-863858" y="841176"/>
              <a:ext cx="3611629" cy="1929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57;p31">
              <a:extLst>
                <a:ext uri="{FF2B5EF4-FFF2-40B4-BE49-F238E27FC236}">
                  <a16:creationId xmlns:a16="http://schemas.microsoft.com/office/drawing/2014/main" id="{C997D1BA-78B9-4DC3-9072-1E2AD98F62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230383" y="1816890"/>
              <a:ext cx="771750" cy="356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58;p31">
              <a:extLst>
                <a:ext uri="{FF2B5EF4-FFF2-40B4-BE49-F238E27FC236}">
                  <a16:creationId xmlns:a16="http://schemas.microsoft.com/office/drawing/2014/main" id="{90F8F8DB-2616-475E-B942-D4D044015C7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517999" y="2755704"/>
              <a:ext cx="1840503" cy="849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59;p31">
              <a:extLst>
                <a:ext uri="{FF2B5EF4-FFF2-40B4-BE49-F238E27FC236}">
                  <a16:creationId xmlns:a16="http://schemas.microsoft.com/office/drawing/2014/main" id="{70DC237F-35A6-4021-9B42-E00922FCB54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311303" y="3493776"/>
              <a:ext cx="1296169" cy="7190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00745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F3CB-FAC0-43A5-8D61-8491CF0D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8245"/>
            <a:ext cx="10515600" cy="646331"/>
          </a:xfrm>
        </p:spPr>
        <p:txBody>
          <a:bodyPr>
            <a:normAutofit fontScale="90000"/>
          </a:bodyPr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9EDC8-BB22-47EF-8118-1547FDB77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8103"/>
            <a:ext cx="10515600" cy="3678860"/>
          </a:xfrm>
        </p:spPr>
        <p:txBody>
          <a:bodyPr/>
          <a:lstStyle/>
          <a:p>
            <a:endParaRPr lang="en-MY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CB2BF5-FC39-40F0-B624-938F6C2B32A2}"/>
              </a:ext>
            </a:extLst>
          </p:cNvPr>
          <p:cNvSpPr/>
          <p:nvPr/>
        </p:nvSpPr>
        <p:spPr>
          <a:xfrm>
            <a:off x="728575" y="741142"/>
            <a:ext cx="10548322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ms-MY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26TH MALAYSIAN FINANCE ASSOCIATION INTERNATIONAL CONFERENCE (MFAIC 2024)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ms-MY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&amp;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  <a:sym typeface="Arial"/>
              </a:rPr>
              <a:t>1ST INTERNATIONAL CONFERENCE OF GLOBAL BUSINESS AND DIGITAL ECONOMY (ICGLOBDE 2024) </a:t>
            </a:r>
            <a:endParaRPr lang="ms-MY" sz="1400" kern="0" dirty="0">
              <a:solidFill>
                <a:srgbClr val="0070C0"/>
              </a:solidFill>
              <a:latin typeface="Arial Black" panose="020B0A04020102020204" pitchFamily="34" charset="0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6B3D35-944B-44F2-9688-DAF64B15CFEB}"/>
              </a:ext>
            </a:extLst>
          </p:cNvPr>
          <p:cNvGrpSpPr/>
          <p:nvPr/>
        </p:nvGrpSpPr>
        <p:grpSpPr>
          <a:xfrm>
            <a:off x="4222205" y="231294"/>
            <a:ext cx="3714867" cy="489096"/>
            <a:chOff x="3544672" y="12167"/>
            <a:chExt cx="3714867" cy="4890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A138BF-C032-4CC5-8CAA-5CDF4334D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348"/>
            <a:stretch/>
          </p:blipFill>
          <p:spPr>
            <a:xfrm>
              <a:off x="3544672" y="12167"/>
              <a:ext cx="2021359" cy="4890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36C286-75E0-4625-B799-CFD26F0C9EDD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048" y="125109"/>
              <a:ext cx="563991" cy="271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7DBF99-32E6-49D0-A6E3-0B4591A08B8E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6" t="37271" r="13432" b="39503"/>
            <a:stretch/>
          </p:blipFill>
          <p:spPr bwMode="auto">
            <a:xfrm>
              <a:off x="6213274" y="77538"/>
              <a:ext cx="1046265" cy="31853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oogle Shape;282;p28">
            <a:extLst>
              <a:ext uri="{FF2B5EF4-FFF2-40B4-BE49-F238E27FC236}">
                <a16:creationId xmlns:a16="http://schemas.microsoft.com/office/drawing/2014/main" id="{8E1C23CC-122B-43F4-A6E2-202574D9DCDC}"/>
              </a:ext>
            </a:extLst>
          </p:cNvPr>
          <p:cNvGrpSpPr/>
          <p:nvPr/>
        </p:nvGrpSpPr>
        <p:grpSpPr>
          <a:xfrm>
            <a:off x="1" y="151075"/>
            <a:ext cx="1875142" cy="6706925"/>
            <a:chOff x="-22735" y="0"/>
            <a:chExt cx="3364110" cy="5187250"/>
          </a:xfrm>
        </p:grpSpPr>
        <p:pic>
          <p:nvPicPr>
            <p:cNvPr id="10" name="Google Shape;294;p28">
              <a:extLst>
                <a:ext uri="{FF2B5EF4-FFF2-40B4-BE49-F238E27FC236}">
                  <a16:creationId xmlns:a16="http://schemas.microsoft.com/office/drawing/2014/main" id="{F42D93A7-3DCC-4A3F-8369-F39DD254E5B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35435" t="1038" r="-10067" b="47015"/>
            <a:stretch/>
          </p:blipFill>
          <p:spPr>
            <a:xfrm rot="5400000">
              <a:off x="-934288" y="911587"/>
              <a:ext cx="5187250" cy="3364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283;p28">
              <a:extLst>
                <a:ext uri="{FF2B5EF4-FFF2-40B4-BE49-F238E27FC236}">
                  <a16:creationId xmlns:a16="http://schemas.microsoft.com/office/drawing/2014/main" id="{659C7D8C-3A45-40C7-BBD6-3DACAD9D1CB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7" t="-5104" b="30035"/>
            <a:stretch/>
          </p:blipFill>
          <p:spPr>
            <a:xfrm rot="5400000">
              <a:off x="-539655" y="1113340"/>
              <a:ext cx="3981888" cy="2948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84;p28">
              <a:extLst>
                <a:ext uri="{FF2B5EF4-FFF2-40B4-BE49-F238E27FC236}">
                  <a16:creationId xmlns:a16="http://schemas.microsoft.com/office/drawing/2014/main" id="{9FD96732-0A46-459E-9BFA-2221E58A54C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600537" y="1202811"/>
              <a:ext cx="2723513" cy="1510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85;p28">
              <a:extLst>
                <a:ext uri="{FF2B5EF4-FFF2-40B4-BE49-F238E27FC236}">
                  <a16:creationId xmlns:a16="http://schemas.microsoft.com/office/drawing/2014/main" id="{68D0FEC6-CDCD-4550-A818-486B972D8C6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102" b="50813"/>
            <a:stretch/>
          </p:blipFill>
          <p:spPr>
            <a:xfrm rot="5400000">
              <a:off x="-1036776" y="2590637"/>
              <a:ext cx="3595978" cy="1510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86;p28">
              <a:extLst>
                <a:ext uri="{FF2B5EF4-FFF2-40B4-BE49-F238E27FC236}">
                  <a16:creationId xmlns:a16="http://schemas.microsoft.com/office/drawing/2014/main" id="{58790737-8882-4463-B843-8C0B957A369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6" t="-5104" r="37551" b="30035"/>
            <a:stretch/>
          </p:blipFill>
          <p:spPr>
            <a:xfrm rot="5400000">
              <a:off x="251575" y="2465300"/>
              <a:ext cx="2399450" cy="2948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Google Shape;287;p28">
              <a:extLst>
                <a:ext uri="{FF2B5EF4-FFF2-40B4-BE49-F238E27FC236}">
                  <a16:creationId xmlns:a16="http://schemas.microsoft.com/office/drawing/2014/main" id="{4A47331E-218E-4AFB-A684-2735FADA410B}"/>
                </a:ext>
              </a:extLst>
            </p:cNvPr>
            <p:cNvGrpSpPr/>
            <p:nvPr/>
          </p:nvGrpSpPr>
          <p:grpSpPr>
            <a:xfrm rot="-5400000">
              <a:off x="-599782" y="2439476"/>
              <a:ext cx="3281550" cy="2127456"/>
              <a:chOff x="-8" y="0"/>
              <a:chExt cx="3281550" cy="2127456"/>
            </a:xfrm>
          </p:grpSpPr>
          <p:pic>
            <p:nvPicPr>
              <p:cNvPr id="19" name="Google Shape;288;p28">
                <a:extLst>
                  <a:ext uri="{FF2B5EF4-FFF2-40B4-BE49-F238E27FC236}">
                    <a16:creationId xmlns:a16="http://schemas.microsoft.com/office/drawing/2014/main" id="{CCFFE8EC-311C-4D3F-B94B-C503CB57C51F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5517" t="-5104" b="30035"/>
              <a:stretch/>
            </p:blipFill>
            <p:spPr>
              <a:xfrm rot="10800000">
                <a:off x="408192" y="0"/>
                <a:ext cx="2873350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89;p28">
                <a:extLst>
                  <a:ext uri="{FF2B5EF4-FFF2-40B4-BE49-F238E27FC236}">
                    <a16:creationId xmlns:a16="http://schemas.microsoft.com/office/drawing/2014/main" id="{179BF868-B71B-465C-98C3-F0C2E8CDC058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1254" r="13011" b="50881"/>
              <a:stretch/>
            </p:blipFill>
            <p:spPr>
              <a:xfrm rot="10800000">
                <a:off x="1316242" y="20631"/>
                <a:ext cx="1965300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Google Shape;290;p28">
                <a:extLst>
                  <a:ext uri="{FF2B5EF4-FFF2-40B4-BE49-F238E27FC236}">
                    <a16:creationId xmlns:a16="http://schemas.microsoft.com/office/drawing/2014/main" id="{F473DCA5-D63B-4333-A258-A72A607F5EA9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t="4102" b="50813"/>
              <a:stretch/>
            </p:blipFill>
            <p:spPr>
              <a:xfrm rot="10800000">
                <a:off x="-8" y="20626"/>
                <a:ext cx="2594875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291;p28">
                <a:extLst>
                  <a:ext uri="{FF2B5EF4-FFF2-40B4-BE49-F238E27FC236}">
                    <a16:creationId xmlns:a16="http://schemas.microsoft.com/office/drawing/2014/main" id="{A19C66F5-869C-498E-A7DF-2DC0720214A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5518" t="-5104" r="50852" b="30035"/>
              <a:stretch/>
            </p:blipFill>
            <p:spPr>
              <a:xfrm rot="10800000">
                <a:off x="408192" y="6"/>
                <a:ext cx="1326825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292;p28">
                <a:extLst>
                  <a:ext uri="{FF2B5EF4-FFF2-40B4-BE49-F238E27FC236}">
                    <a16:creationId xmlns:a16="http://schemas.microsoft.com/office/drawing/2014/main" id="{02593E6D-B0C9-4B57-B124-3CBB9510B222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b="50443"/>
              <a:stretch/>
            </p:blipFill>
            <p:spPr>
              <a:xfrm rot="10800000">
                <a:off x="5" y="6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293;p28">
                <a:extLst>
                  <a:ext uri="{FF2B5EF4-FFF2-40B4-BE49-F238E27FC236}">
                    <a16:creationId xmlns:a16="http://schemas.microsoft.com/office/drawing/2014/main" id="{AE0B98BF-7CF6-4440-BF23-9BD459E998D8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b="50443"/>
              <a:stretch/>
            </p:blipFill>
            <p:spPr>
              <a:xfrm rot="10800000">
                <a:off x="5" y="682393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" name="Google Shape;295;p28">
              <a:extLst>
                <a:ext uri="{FF2B5EF4-FFF2-40B4-BE49-F238E27FC236}">
                  <a16:creationId xmlns:a16="http://schemas.microsoft.com/office/drawing/2014/main" id="{3A137D9F-3F5B-436F-9CB4-54DA1CA0FEE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280950" y="996475"/>
              <a:ext cx="959650" cy="44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296;p28">
              <a:extLst>
                <a:ext uri="{FF2B5EF4-FFF2-40B4-BE49-F238E27FC236}">
                  <a16:creationId xmlns:a16="http://schemas.microsoft.com/office/drawing/2014/main" id="{0A3D2E31-86C9-4B71-9F3E-305337C839E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638593" y="2163864"/>
              <a:ext cx="2288614" cy="10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297;p28">
              <a:extLst>
                <a:ext uri="{FF2B5EF4-FFF2-40B4-BE49-F238E27FC236}">
                  <a16:creationId xmlns:a16="http://schemas.microsoft.com/office/drawing/2014/main" id="{D0B5A860-F097-4CE0-8360-6F5BAB25B53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381573" y="3081635"/>
              <a:ext cx="1611750" cy="894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345;p31">
            <a:extLst>
              <a:ext uri="{FF2B5EF4-FFF2-40B4-BE49-F238E27FC236}">
                <a16:creationId xmlns:a16="http://schemas.microsoft.com/office/drawing/2014/main" id="{0BAFFD36-EE77-42C8-8E64-BADD7C8E7DEB}"/>
              </a:ext>
            </a:extLst>
          </p:cNvPr>
          <p:cNvGrpSpPr/>
          <p:nvPr/>
        </p:nvGrpSpPr>
        <p:grpSpPr>
          <a:xfrm rot="-5400000">
            <a:off x="9590640" y="4256637"/>
            <a:ext cx="1303698" cy="3899027"/>
            <a:chOff x="-22726" y="12"/>
            <a:chExt cx="2370810" cy="5152300"/>
          </a:xfrm>
        </p:grpSpPr>
        <p:pic>
          <p:nvPicPr>
            <p:cNvPr id="26" name="Google Shape;346;p31">
              <a:extLst>
                <a:ext uri="{FF2B5EF4-FFF2-40B4-BE49-F238E27FC236}">
                  <a16:creationId xmlns:a16="http://schemas.microsoft.com/office/drawing/2014/main" id="{3929B202-74D3-46BC-A9DF-2A834036B0C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7" t="-5104" b="30035"/>
            <a:stretch/>
          </p:blipFill>
          <p:spPr>
            <a:xfrm rot="5400000">
              <a:off x="-361014" y="877812"/>
              <a:ext cx="2605925" cy="192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347;p31">
              <a:extLst>
                <a:ext uri="{FF2B5EF4-FFF2-40B4-BE49-F238E27FC236}">
                  <a16:creationId xmlns:a16="http://schemas.microsoft.com/office/drawing/2014/main" id="{B647ACF2-0195-4188-B060-FD02A652AC4D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487394" y="1982825"/>
              <a:ext cx="2190249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348;p31">
              <a:extLst>
                <a:ext uri="{FF2B5EF4-FFF2-40B4-BE49-F238E27FC236}">
                  <a16:creationId xmlns:a16="http://schemas.microsoft.com/office/drawing/2014/main" id="{91FFE1C5-4AA1-4A52-813C-CF20EBBCBC1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102" b="50813"/>
            <a:stretch/>
          </p:blipFill>
          <p:spPr>
            <a:xfrm rot="5400000">
              <a:off x="-838218" y="3098916"/>
              <a:ext cx="2891885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349;p31">
              <a:extLst>
                <a:ext uri="{FF2B5EF4-FFF2-40B4-BE49-F238E27FC236}">
                  <a16:creationId xmlns:a16="http://schemas.microsoft.com/office/drawing/2014/main" id="{7217BF48-F81A-43F7-A193-75FF3B74392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6" t="-5104" r="37551" b="30035"/>
            <a:stretch/>
          </p:blipFill>
          <p:spPr>
            <a:xfrm rot="5400000">
              <a:off x="197874" y="2998120"/>
              <a:ext cx="1929638" cy="2370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50;p31">
              <a:extLst>
                <a:ext uri="{FF2B5EF4-FFF2-40B4-BE49-F238E27FC236}">
                  <a16:creationId xmlns:a16="http://schemas.microsoft.com/office/drawing/2014/main" id="{40E39BE2-BCF9-4FCE-8B86-85E8ADEE009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7" t="-5104" b="30035"/>
            <a:stretch/>
          </p:blipFill>
          <p:spPr>
            <a:xfrm rot="5400000">
              <a:off x="-288575" y="3041699"/>
              <a:ext cx="2048200" cy="151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51;p31">
              <a:extLst>
                <a:ext uri="{FF2B5EF4-FFF2-40B4-BE49-F238E27FC236}">
                  <a16:creationId xmlns:a16="http://schemas.microsoft.com/office/drawing/2014/main" id="{BDEBE6EA-D55C-4E8E-9DA3-AABCE11B19B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358013" y="2865168"/>
              <a:ext cx="1580494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52;p31">
              <a:extLst>
                <a:ext uri="{FF2B5EF4-FFF2-40B4-BE49-F238E27FC236}">
                  <a16:creationId xmlns:a16="http://schemas.microsoft.com/office/drawing/2014/main" id="{93EC68ED-D616-4F23-B8A2-50C07F20A66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102" b="50813"/>
            <a:stretch/>
          </p:blipFill>
          <p:spPr>
            <a:xfrm rot="5400000">
              <a:off x="-611169" y="3670544"/>
              <a:ext cx="2086798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53;p31">
              <a:extLst>
                <a:ext uri="{FF2B5EF4-FFF2-40B4-BE49-F238E27FC236}">
                  <a16:creationId xmlns:a16="http://schemas.microsoft.com/office/drawing/2014/main" id="{B72D0C28-B572-49A2-9C22-3632E50CCF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518" t="-5104" r="50852" b="30035"/>
            <a:stretch/>
          </p:blipFill>
          <p:spPr>
            <a:xfrm rot="5400000">
              <a:off x="299210" y="3435075"/>
              <a:ext cx="1067033" cy="1710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54;p31">
              <a:extLst>
                <a:ext uri="{FF2B5EF4-FFF2-40B4-BE49-F238E27FC236}">
                  <a16:creationId xmlns:a16="http://schemas.microsoft.com/office/drawing/2014/main" id="{A870FB5C-CF01-48C1-8538-8BCF3C2A8A4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38010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5;p31">
              <a:extLst>
                <a:ext uri="{FF2B5EF4-FFF2-40B4-BE49-F238E27FC236}">
                  <a16:creationId xmlns:a16="http://schemas.microsoft.com/office/drawing/2014/main" id="{EA73F6A5-CFCD-435D-B295-C2D10527BD2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16866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56;p31">
              <a:extLst>
                <a:ext uri="{FF2B5EF4-FFF2-40B4-BE49-F238E27FC236}">
                  <a16:creationId xmlns:a16="http://schemas.microsoft.com/office/drawing/2014/main" id="{5E9DF676-5C87-4348-9C53-0AABC3984BE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1558" t="1038" r="7837" b="47015"/>
            <a:stretch/>
          </p:blipFill>
          <p:spPr>
            <a:xfrm rot="5400000">
              <a:off x="-863858" y="841176"/>
              <a:ext cx="3611629" cy="1929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57;p31">
              <a:extLst>
                <a:ext uri="{FF2B5EF4-FFF2-40B4-BE49-F238E27FC236}">
                  <a16:creationId xmlns:a16="http://schemas.microsoft.com/office/drawing/2014/main" id="{C997D1BA-78B9-4DC3-9072-1E2AD98F62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230383" y="1816890"/>
              <a:ext cx="771750" cy="356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58;p31">
              <a:extLst>
                <a:ext uri="{FF2B5EF4-FFF2-40B4-BE49-F238E27FC236}">
                  <a16:creationId xmlns:a16="http://schemas.microsoft.com/office/drawing/2014/main" id="{90F8F8DB-2616-475E-B942-D4D044015C7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50443"/>
            <a:stretch/>
          </p:blipFill>
          <p:spPr>
            <a:xfrm rot="5400000">
              <a:off x="-517999" y="2755704"/>
              <a:ext cx="1840503" cy="849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59;p31">
              <a:extLst>
                <a:ext uri="{FF2B5EF4-FFF2-40B4-BE49-F238E27FC236}">
                  <a16:creationId xmlns:a16="http://schemas.microsoft.com/office/drawing/2014/main" id="{70DC237F-35A6-4021-9B42-E00922FCB54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254" r="13011" b="50881"/>
            <a:stretch/>
          </p:blipFill>
          <p:spPr>
            <a:xfrm rot="5400000">
              <a:off x="-311303" y="3493776"/>
              <a:ext cx="1296169" cy="7190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76363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240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Editor</dc:creator>
  <cp:lastModifiedBy>Editor</cp:lastModifiedBy>
  <cp:revision>12</cp:revision>
  <dcterms:created xsi:type="dcterms:W3CDTF">2024-09-03T05:34:48Z</dcterms:created>
  <dcterms:modified xsi:type="dcterms:W3CDTF">2024-09-04T02:49:40Z</dcterms:modified>
</cp:coreProperties>
</file>